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showSpecialPlsOnTitleSld="0">
  <p:sldMasterIdLst>
    <p:sldMasterId id="2147483648" r:id="rId1"/>
  </p:sldMasterIdLst>
  <p:notesMasterIdLst>
    <p:notesMasterId r:id="rId4"/>
  </p:notesMasterIdLst>
  <p:sldIdLst>
    <p:sldId id="957" r:id="rId3"/>
    <p:sldId id="1165" r:id="rId5"/>
    <p:sldId id="958" r:id="rId6"/>
    <p:sldId id="1143" r:id="rId7"/>
    <p:sldId id="1132" r:id="rId8"/>
    <p:sldId id="1126" r:id="rId9"/>
    <p:sldId id="1133" r:id="rId10"/>
    <p:sldId id="1127" r:id="rId11"/>
    <p:sldId id="1128" r:id="rId12"/>
    <p:sldId id="1129" r:id="rId13"/>
    <p:sldId id="1130" r:id="rId14"/>
    <p:sldId id="1131" r:id="rId15"/>
    <p:sldId id="1119" r:id="rId16"/>
    <p:sldId id="995" r:id="rId17"/>
    <p:sldId id="994" r:id="rId18"/>
    <p:sldId id="992" r:id="rId19"/>
    <p:sldId id="1114" r:id="rId20"/>
    <p:sldId id="1113" r:id="rId21"/>
    <p:sldId id="1112" r:id="rId22"/>
    <p:sldId id="1106" r:id="rId23"/>
    <p:sldId id="1111" r:id="rId24"/>
    <p:sldId id="1037" r:id="rId25"/>
    <p:sldId id="1029" r:id="rId26"/>
    <p:sldId id="1030" r:id="rId27"/>
    <p:sldId id="1134" r:id="rId28"/>
    <p:sldId id="1136" r:id="rId29"/>
    <p:sldId id="1137" r:id="rId30"/>
    <p:sldId id="1000" r:id="rId31"/>
    <p:sldId id="1001" r:id="rId32"/>
    <p:sldId id="1002" r:id="rId33"/>
    <p:sldId id="1003" r:id="rId34"/>
    <p:sldId id="1004" r:id="rId35"/>
    <p:sldId id="1005" r:id="rId36"/>
    <p:sldId id="1006" r:id="rId37"/>
    <p:sldId id="1007" r:id="rId38"/>
    <p:sldId id="1008" r:id="rId39"/>
    <p:sldId id="1012" r:id="rId40"/>
    <p:sldId id="1013" r:id="rId41"/>
    <p:sldId id="1014" r:id="rId42"/>
    <p:sldId id="1015" r:id="rId43"/>
    <p:sldId id="1138" r:id="rId44"/>
    <p:sldId id="1016" r:id="rId45"/>
    <p:sldId id="1017" r:id="rId46"/>
    <p:sldId id="1018" r:id="rId47"/>
    <p:sldId id="1033" r:id="rId48"/>
    <p:sldId id="1028" r:id="rId49"/>
    <p:sldId id="1039" r:id="rId50"/>
    <p:sldId id="1040" r:id="rId51"/>
    <p:sldId id="1034" r:id="rId52"/>
    <p:sldId id="1041" r:id="rId53"/>
    <p:sldId id="1035" r:id="rId54"/>
    <p:sldId id="1036" r:id="rId55"/>
    <p:sldId id="1156" r:id="rId56"/>
    <p:sldId id="1042" r:id="rId57"/>
    <p:sldId id="1043" r:id="rId58"/>
    <p:sldId id="1044" r:id="rId59"/>
    <p:sldId id="1053" r:id="rId60"/>
    <p:sldId id="1054" r:id="rId61"/>
    <p:sldId id="1139" r:id="rId62"/>
    <p:sldId id="1055" r:id="rId63"/>
    <p:sldId id="1056" r:id="rId64"/>
    <p:sldId id="1057" r:id="rId65"/>
    <p:sldId id="1058" r:id="rId66"/>
    <p:sldId id="1059" r:id="rId67"/>
    <p:sldId id="1060" r:id="rId68"/>
    <p:sldId id="1061" r:id="rId69"/>
    <p:sldId id="1062" r:id="rId70"/>
    <p:sldId id="1063" r:id="rId71"/>
    <p:sldId id="1140" r:id="rId72"/>
    <p:sldId id="1064" r:id="rId73"/>
    <p:sldId id="1141" r:id="rId74"/>
    <p:sldId id="1142" r:id="rId75"/>
    <p:sldId id="1144" r:id="rId76"/>
    <p:sldId id="1065" r:id="rId77"/>
    <p:sldId id="1157" r:id="rId78"/>
    <p:sldId id="1145" r:id="rId79"/>
    <p:sldId id="1066" r:id="rId80"/>
    <p:sldId id="1068" r:id="rId81"/>
    <p:sldId id="1158" r:id="rId82"/>
    <p:sldId id="1159" r:id="rId83"/>
    <p:sldId id="1072" r:id="rId84"/>
    <p:sldId id="1160" r:id="rId85"/>
    <p:sldId id="1069" r:id="rId86"/>
    <p:sldId id="1080" r:id="rId87"/>
    <p:sldId id="1146" r:id="rId88"/>
    <p:sldId id="1161" r:id="rId89"/>
    <p:sldId id="1070" r:id="rId90"/>
    <p:sldId id="1071" r:id="rId91"/>
    <p:sldId id="1073" r:id="rId92"/>
    <p:sldId id="1074" r:id="rId93"/>
    <p:sldId id="1079" r:id="rId94"/>
    <p:sldId id="1075" r:id="rId95"/>
    <p:sldId id="1162" r:id="rId96"/>
    <p:sldId id="1076" r:id="rId97"/>
    <p:sldId id="1077" r:id="rId98"/>
    <p:sldId id="1147" r:id="rId99"/>
    <p:sldId id="1148" r:id="rId100"/>
    <p:sldId id="1149" r:id="rId101"/>
    <p:sldId id="1150" r:id="rId102"/>
    <p:sldId id="1151" r:id="rId103"/>
    <p:sldId id="1152" r:id="rId104"/>
    <p:sldId id="1153" r:id="rId105"/>
    <p:sldId id="1154" r:id="rId106"/>
    <p:sldId id="1155" r:id="rId107"/>
    <p:sldId id="1163" r:id="rId108"/>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3"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88" autoAdjust="0"/>
    <p:restoredTop sz="95356" autoAdjust="0"/>
  </p:normalViewPr>
  <p:slideViewPr>
    <p:cSldViewPr snapToGrid="0" showGuides="1">
      <p:cViewPr varScale="1">
        <p:scale>
          <a:sx n="208" d="100"/>
          <a:sy n="208" d="100"/>
        </p:scale>
        <p:origin x="2024" y="112"/>
      </p:cViewPr>
      <p:guideLst>
        <p:guide orient="horz" pos="2323"/>
        <p:guide pos="216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731"/>
        <p:guide pos="2160"/>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commentAuthors" Target="commentAuthors.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71.emf"/><Relationship Id="rId4" Type="http://schemas.openxmlformats.org/officeDocument/2006/relationships/image" Target="../media/image70.emf"/><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96.emf"/><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103.e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emf"/><Relationship Id="rId1" Type="http://schemas.openxmlformats.org/officeDocument/2006/relationships/image" Target="../media/image97.emf"/></Relationships>
</file>

<file path=ppt/drawings/_rels/vmlDrawing19.vml.rels><?xml version="1.0" encoding="UTF-8" standalone="yes"?>
<Relationships xmlns="http://schemas.openxmlformats.org/package/2006/relationships"><Relationship Id="rId7" Type="http://schemas.openxmlformats.org/officeDocument/2006/relationships/image" Target="../media/image111.e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4.e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wmf"/><Relationship Id="rId1"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39.emf"/><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47.emf"/><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image" Target="../media/image148.e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57.emf"/><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s>
</file>

<file path=ppt/drawings/_rels/vmlDrawing31.vml.rels><?xml version="1.0" encoding="UTF-8" standalone="yes"?>
<Relationships xmlns="http://schemas.openxmlformats.org/package/2006/relationships"><Relationship Id="rId6" Type="http://schemas.openxmlformats.org/officeDocument/2006/relationships/image" Target="../media/image19.wmf"/><Relationship Id="rId5" Type="http://schemas.openxmlformats.org/officeDocument/2006/relationships/image" Target="../media/image162.wmf"/><Relationship Id="rId4" Type="http://schemas.openxmlformats.org/officeDocument/2006/relationships/image" Target="../media/image161.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image" Target="../media/image163.emf"/></Relationships>
</file>

<file path=ppt/drawings/_rels/vmlDrawing33.vml.rels><?xml version="1.0" encoding="UTF-8" standalone="yes"?>
<Relationships xmlns="http://schemas.openxmlformats.org/package/2006/relationships"><Relationship Id="rId6" Type="http://schemas.openxmlformats.org/officeDocument/2006/relationships/image" Target="../media/image176.wmf"/><Relationship Id="rId5" Type="http://schemas.openxmlformats.org/officeDocument/2006/relationships/image" Target="../media/image175.e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emf"/><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image" Target="../media/image177.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36.vml.rels><?xml version="1.0" encoding="UTF-8" standalone="yes"?>
<Relationships xmlns="http://schemas.openxmlformats.org/package/2006/relationships"><Relationship Id="rId7" Type="http://schemas.openxmlformats.org/officeDocument/2006/relationships/image" Target="../media/image191.e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39.vml.rels><?xml version="1.0" encoding="UTF-8" standalone="yes"?>
<Relationships xmlns="http://schemas.openxmlformats.org/package/2006/relationships"><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image" Target="../media/image202.emf"/><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e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212.emf"/><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image" Target="../media/image209.emf"/></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216.emf"/><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emf"/></Relationships>
</file>

<file path=ppt/drawings/_rels/vmlDrawing45.vml.rels><?xml version="1.0" encoding="UTF-8" standalone="yes"?>
<Relationships xmlns="http://schemas.openxmlformats.org/package/2006/relationships"><Relationship Id="rId7" Type="http://schemas.openxmlformats.org/officeDocument/2006/relationships/image" Target="../media/image226.emf"/><Relationship Id="rId6" Type="http://schemas.openxmlformats.org/officeDocument/2006/relationships/image" Target="../media/image225.emf"/><Relationship Id="rId5" Type="http://schemas.openxmlformats.org/officeDocument/2006/relationships/image" Target="../media/image224.emf"/><Relationship Id="rId4" Type="http://schemas.openxmlformats.org/officeDocument/2006/relationships/image" Target="../media/image223.emf"/><Relationship Id="rId3" Type="http://schemas.openxmlformats.org/officeDocument/2006/relationships/image" Target="../media/image222.emf"/><Relationship Id="rId2" Type="http://schemas.openxmlformats.org/officeDocument/2006/relationships/image" Target="../media/image221.emf"/><Relationship Id="rId1" Type="http://schemas.openxmlformats.org/officeDocument/2006/relationships/image" Target="../media/image22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47.vml.rels><?xml version="1.0" encoding="UTF-8" standalone="yes"?>
<Relationships xmlns="http://schemas.openxmlformats.org/package/2006/relationships"><Relationship Id="rId4" Type="http://schemas.openxmlformats.org/officeDocument/2006/relationships/image" Target="../media/image231.emf"/><Relationship Id="rId3" Type="http://schemas.openxmlformats.org/officeDocument/2006/relationships/image" Target="../media/image230.emf"/><Relationship Id="rId2" Type="http://schemas.openxmlformats.org/officeDocument/2006/relationships/image" Target="../media/image229.wmf"/><Relationship Id="rId1" Type="http://schemas.openxmlformats.org/officeDocument/2006/relationships/image" Target="../media/image22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49.vml.rels><?xml version="1.0" encoding="UTF-8" standalone="yes"?>
<Relationships xmlns="http://schemas.openxmlformats.org/package/2006/relationships"><Relationship Id="rId5" Type="http://schemas.openxmlformats.org/officeDocument/2006/relationships/image" Target="../media/image237.emf"/><Relationship Id="rId4" Type="http://schemas.openxmlformats.org/officeDocument/2006/relationships/image" Target="../media/image236.emf"/><Relationship Id="rId3" Type="http://schemas.openxmlformats.org/officeDocument/2006/relationships/image" Target="../media/image235.emf"/><Relationship Id="rId2" Type="http://schemas.openxmlformats.org/officeDocument/2006/relationships/image" Target="../media/image234.emf"/><Relationship Id="rId1" Type="http://schemas.openxmlformats.org/officeDocument/2006/relationships/image" Target="../media/image2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0.vml.rels><?xml version="1.0" encoding="UTF-8" standalone="yes"?>
<Relationships xmlns="http://schemas.openxmlformats.org/package/2006/relationships"><Relationship Id="rId7" Type="http://schemas.openxmlformats.org/officeDocument/2006/relationships/image" Target="../media/image244.emf"/><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s>
</file>

<file path=ppt/drawings/_rels/vmlDrawing51.vml.rels><?xml version="1.0" encoding="UTF-8" standalone="yes"?>
<Relationships xmlns="http://schemas.openxmlformats.org/package/2006/relationships"><Relationship Id="rId9" Type="http://schemas.openxmlformats.org/officeDocument/2006/relationships/image" Target="../media/image254.emf"/><Relationship Id="rId8" Type="http://schemas.openxmlformats.org/officeDocument/2006/relationships/image" Target="../media/image253.emf"/><Relationship Id="rId7" Type="http://schemas.openxmlformats.org/officeDocument/2006/relationships/image" Target="../media/image251.emf"/><Relationship Id="rId6" Type="http://schemas.openxmlformats.org/officeDocument/2006/relationships/image" Target="../media/image250.emf"/><Relationship Id="rId5" Type="http://schemas.openxmlformats.org/officeDocument/2006/relationships/image" Target="../media/image249.emf"/><Relationship Id="rId4" Type="http://schemas.openxmlformats.org/officeDocument/2006/relationships/image" Target="../media/image248.emf"/><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image" Target="../media/image245.e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258.emf"/><Relationship Id="rId3" Type="http://schemas.openxmlformats.org/officeDocument/2006/relationships/image" Target="../media/image257.emf"/><Relationship Id="rId2" Type="http://schemas.openxmlformats.org/officeDocument/2006/relationships/image" Target="../media/image256.emf"/><Relationship Id="rId1" Type="http://schemas.openxmlformats.org/officeDocument/2006/relationships/image" Target="../media/image255.emf"/></Relationships>
</file>

<file path=ppt/drawings/_rels/vmlDrawing53.vml.rels><?xml version="1.0" encoding="UTF-8" standalone="yes"?>
<Relationships xmlns="http://schemas.openxmlformats.org/package/2006/relationships"><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 Id="rId3" Type="http://schemas.openxmlformats.org/officeDocument/2006/relationships/image" Target="../media/image261.wmf"/><Relationship Id="rId2" Type="http://schemas.openxmlformats.org/officeDocument/2006/relationships/image" Target="../media/image260.emf"/><Relationship Id="rId1" Type="http://schemas.openxmlformats.org/officeDocument/2006/relationships/image" Target="../media/image259.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image" Target="../media/image265.e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270.emf"/><Relationship Id="rId3" Type="http://schemas.openxmlformats.org/officeDocument/2006/relationships/image" Target="../media/image269.emf"/><Relationship Id="rId2" Type="http://schemas.openxmlformats.org/officeDocument/2006/relationships/image" Target="../media/image268.emf"/><Relationship Id="rId1" Type="http://schemas.openxmlformats.org/officeDocument/2006/relationships/image" Target="../media/image267.e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273.emf"/><Relationship Id="rId3" Type="http://schemas.openxmlformats.org/officeDocument/2006/relationships/image" Target="../media/image272.wmf"/><Relationship Id="rId2" Type="http://schemas.openxmlformats.org/officeDocument/2006/relationships/image" Target="../media/image271.emf"/><Relationship Id="rId1" Type="http://schemas.openxmlformats.org/officeDocument/2006/relationships/image" Target="../media/image267.emf"/></Relationships>
</file>

<file path=ppt/drawings/_rels/vmlDrawing57.vml.rels><?xml version="1.0" encoding="UTF-8" standalone="yes"?>
<Relationships xmlns="http://schemas.openxmlformats.org/package/2006/relationships"><Relationship Id="rId5" Type="http://schemas.openxmlformats.org/officeDocument/2006/relationships/image" Target="../media/image278.emf"/><Relationship Id="rId4" Type="http://schemas.openxmlformats.org/officeDocument/2006/relationships/image" Target="../media/image277.wmf"/><Relationship Id="rId3" Type="http://schemas.openxmlformats.org/officeDocument/2006/relationships/image" Target="../media/image276.wmf"/><Relationship Id="rId2" Type="http://schemas.openxmlformats.org/officeDocument/2006/relationships/image" Target="../media/image275.emf"/><Relationship Id="rId1" Type="http://schemas.openxmlformats.org/officeDocument/2006/relationships/image" Target="../media/image274.emf"/></Relationships>
</file>

<file path=ppt/drawings/_rels/vmlDrawing58.vml.rels><?xml version="1.0" encoding="UTF-8" standalone="yes"?>
<Relationships xmlns="http://schemas.openxmlformats.org/package/2006/relationships"><Relationship Id="rId5" Type="http://schemas.openxmlformats.org/officeDocument/2006/relationships/image" Target="../media/image283.emf"/><Relationship Id="rId4" Type="http://schemas.openxmlformats.org/officeDocument/2006/relationships/image" Target="../media/image282.emf"/><Relationship Id="rId3" Type="http://schemas.openxmlformats.org/officeDocument/2006/relationships/image" Target="../media/image281.emf"/><Relationship Id="rId2" Type="http://schemas.openxmlformats.org/officeDocument/2006/relationships/image" Target="../media/image280.emf"/><Relationship Id="rId1" Type="http://schemas.openxmlformats.org/officeDocument/2006/relationships/image" Target="../media/image27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8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image" Target="../media/image39.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85.emf"/></Relationships>
</file>

<file path=ppt/drawings/_rels/vmlDrawing61.vml.rels><?xml version="1.0" encoding="UTF-8" standalone="yes"?>
<Relationships xmlns="http://schemas.openxmlformats.org/package/2006/relationships"><Relationship Id="rId6" Type="http://schemas.openxmlformats.org/officeDocument/2006/relationships/image" Target="../media/image291.emf"/><Relationship Id="rId5" Type="http://schemas.openxmlformats.org/officeDocument/2006/relationships/image" Target="../media/image290.emf"/><Relationship Id="rId4" Type="http://schemas.openxmlformats.org/officeDocument/2006/relationships/image" Target="../media/image289.emf"/><Relationship Id="rId3" Type="http://schemas.openxmlformats.org/officeDocument/2006/relationships/image" Target="../media/image288.emf"/><Relationship Id="rId2" Type="http://schemas.openxmlformats.org/officeDocument/2006/relationships/image" Target="../media/image287.emf"/><Relationship Id="rId1" Type="http://schemas.openxmlformats.org/officeDocument/2006/relationships/image" Target="../media/image286.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emf"/><Relationship Id="rId1" Type="http://schemas.openxmlformats.org/officeDocument/2006/relationships/image" Target="../media/image292.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03.emf"/><Relationship Id="rId7" Type="http://schemas.openxmlformats.org/officeDocument/2006/relationships/image" Target="../media/image302.emf"/><Relationship Id="rId6" Type="http://schemas.openxmlformats.org/officeDocument/2006/relationships/image" Target="../media/image301.emf"/><Relationship Id="rId5" Type="http://schemas.openxmlformats.org/officeDocument/2006/relationships/image" Target="../media/image300.emf"/><Relationship Id="rId4" Type="http://schemas.openxmlformats.org/officeDocument/2006/relationships/image" Target="../media/image299.emf"/><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s>
</file>

<file path=ppt/drawings/_rels/vmlDrawing64.vml.rels><?xml version="1.0" encoding="UTF-8" standalone="yes"?>
<Relationships xmlns="http://schemas.openxmlformats.org/package/2006/relationships"><Relationship Id="rId4" Type="http://schemas.openxmlformats.org/officeDocument/2006/relationships/image" Target="../media/image307.emf"/><Relationship Id="rId3" Type="http://schemas.openxmlformats.org/officeDocument/2006/relationships/image" Target="../media/image306.emf"/><Relationship Id="rId2" Type="http://schemas.openxmlformats.org/officeDocument/2006/relationships/image" Target="../media/image305.emf"/><Relationship Id="rId1" Type="http://schemas.openxmlformats.org/officeDocument/2006/relationships/image" Target="../media/image304.emf"/></Relationships>
</file>

<file path=ppt/drawings/_rels/vmlDrawing65.vml.rels><?xml version="1.0" encoding="UTF-8" standalone="yes"?>
<Relationships xmlns="http://schemas.openxmlformats.org/package/2006/relationships"><Relationship Id="rId5" Type="http://schemas.openxmlformats.org/officeDocument/2006/relationships/image" Target="../media/image316.emf"/><Relationship Id="rId4" Type="http://schemas.openxmlformats.org/officeDocument/2006/relationships/image" Target="../media/image315.emf"/><Relationship Id="rId3" Type="http://schemas.openxmlformats.org/officeDocument/2006/relationships/image" Target="../media/image314.emf"/><Relationship Id="rId2" Type="http://schemas.openxmlformats.org/officeDocument/2006/relationships/image" Target="../media/image311.emf"/><Relationship Id="rId1" Type="http://schemas.openxmlformats.org/officeDocument/2006/relationships/image" Target="../media/image310.emf"/></Relationships>
</file>

<file path=ppt/drawings/_rels/vmlDrawing66.vml.rels><?xml version="1.0" encoding="UTF-8" standalone="yes"?>
<Relationships xmlns="http://schemas.openxmlformats.org/package/2006/relationships"><Relationship Id="rId4" Type="http://schemas.openxmlformats.org/officeDocument/2006/relationships/image" Target="../media/image320.emf"/><Relationship Id="rId3" Type="http://schemas.openxmlformats.org/officeDocument/2006/relationships/image" Target="../media/image319.emf"/><Relationship Id="rId2" Type="http://schemas.openxmlformats.org/officeDocument/2006/relationships/image" Target="../media/image318.emf"/><Relationship Id="rId1" Type="http://schemas.openxmlformats.org/officeDocument/2006/relationships/image" Target="../media/image31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5717E9-9EC4-4115-9E95-490590E4C0F3}"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A782362-FFD0-4600-A2A7-BD38DD8E07BF}"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D5363B4-3290-4078-A69F-540A83CE2226}"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3BAB352-A063-4553-9D84-8256ABB3C97C}"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2E8A088-64EB-41F7-BED3-3A5C39EEF53A}"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8F632627-B2CB-444F-90B2-3A2A61A59D0D}" type="datetime1">
              <a:rPr lang="zh-CN" altLang="en-US"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B1D429F-F6EB-42C4-9794-F08B6C37436C}"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1CF7F0D8-421D-42AA-BD33-ACBAB89C698A}"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1F6B0E2F-3D0A-41D2-9DD1-90F634033C04}"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8BBFFE05-FD22-43CB-AF6B-ADF525909AED}" type="datetime1">
              <a:rPr lang="zh-CN" alt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420417-7C3D-469F-82AF-894D78D29DF1}" type="datetime1">
              <a:rPr lang="zh-CN" alt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ACC1B-0A8E-4A25-9686-011E52C22032}" type="datetime1">
              <a:rPr lang="zh-CN" alt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650FA7-889E-4502-B8E8-4D3B9BC246F1}" type="datetime1">
              <a:rPr lang="zh-CN" alt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0593E6-043C-466F-9FD5-E01264FB2A47}" type="datetime1">
              <a:rPr lang="zh-CN" altLang="en-US"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9" Type="http://schemas.openxmlformats.org/officeDocument/2006/relationships/image" Target="../media/image308.emf"/><Relationship Id="rId8" Type="http://schemas.openxmlformats.org/officeDocument/2006/relationships/image" Target="../media/image307.emf"/><Relationship Id="rId7" Type="http://schemas.openxmlformats.org/officeDocument/2006/relationships/oleObject" Target="../embeddings/oleObject240.bin"/><Relationship Id="rId6" Type="http://schemas.openxmlformats.org/officeDocument/2006/relationships/image" Target="../media/image306.emf"/><Relationship Id="rId5" Type="http://schemas.openxmlformats.org/officeDocument/2006/relationships/oleObject" Target="../embeddings/oleObject239.bin"/><Relationship Id="rId4" Type="http://schemas.openxmlformats.org/officeDocument/2006/relationships/image" Target="../media/image305.emf"/><Relationship Id="rId3" Type="http://schemas.openxmlformats.org/officeDocument/2006/relationships/oleObject" Target="../embeddings/oleObject238.bin"/><Relationship Id="rId2" Type="http://schemas.openxmlformats.org/officeDocument/2006/relationships/image" Target="../media/image304.emf"/><Relationship Id="rId13" Type="http://schemas.openxmlformats.org/officeDocument/2006/relationships/notesSlide" Target="../notesSlides/notesSlide11.xml"/><Relationship Id="rId12" Type="http://schemas.openxmlformats.org/officeDocument/2006/relationships/vmlDrawing" Target="../drawings/vmlDrawing64.vml"/><Relationship Id="rId11" Type="http://schemas.openxmlformats.org/officeDocument/2006/relationships/slideLayout" Target="../slideLayouts/slideLayout7.xml"/><Relationship Id="rId10" Type="http://schemas.openxmlformats.org/officeDocument/2006/relationships/image" Target="../media/image309.png"/><Relationship Id="rId1" Type="http://schemas.openxmlformats.org/officeDocument/2006/relationships/oleObject" Target="../embeddings/oleObject237.bin"/></Relationships>
</file>

<file path=ppt/slides/_rels/slide101.xml.rels><?xml version="1.0" encoding="UTF-8" standalone="yes"?>
<Relationships xmlns="http://schemas.openxmlformats.org/package/2006/relationships"><Relationship Id="rId9" Type="http://schemas.openxmlformats.org/officeDocument/2006/relationships/oleObject" Target="../embeddings/oleObject244.bin"/><Relationship Id="rId8" Type="http://schemas.openxmlformats.org/officeDocument/2006/relationships/image" Target="../media/image314.emf"/><Relationship Id="rId7" Type="http://schemas.openxmlformats.org/officeDocument/2006/relationships/oleObject" Target="../embeddings/oleObject243.bin"/><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emf"/><Relationship Id="rId3" Type="http://schemas.openxmlformats.org/officeDocument/2006/relationships/oleObject" Target="../embeddings/oleObject242.bin"/><Relationship Id="rId2" Type="http://schemas.openxmlformats.org/officeDocument/2006/relationships/image" Target="../media/image310.emf"/><Relationship Id="rId15" Type="http://schemas.openxmlformats.org/officeDocument/2006/relationships/notesSlide" Target="../notesSlides/notesSlide12.xml"/><Relationship Id="rId14" Type="http://schemas.openxmlformats.org/officeDocument/2006/relationships/vmlDrawing" Target="../drawings/vmlDrawing65.vml"/><Relationship Id="rId13" Type="http://schemas.openxmlformats.org/officeDocument/2006/relationships/slideLayout" Target="../slideLayouts/slideLayout7.xml"/><Relationship Id="rId12" Type="http://schemas.openxmlformats.org/officeDocument/2006/relationships/image" Target="../media/image316.emf"/><Relationship Id="rId11" Type="http://schemas.openxmlformats.org/officeDocument/2006/relationships/oleObject" Target="../embeddings/oleObject245.bin"/><Relationship Id="rId10" Type="http://schemas.openxmlformats.org/officeDocument/2006/relationships/image" Target="../media/image315.emf"/><Relationship Id="rId1" Type="http://schemas.openxmlformats.org/officeDocument/2006/relationships/oleObject" Target="../embeddings/oleObject241.bin"/></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20.emf"/><Relationship Id="rId7" Type="http://schemas.openxmlformats.org/officeDocument/2006/relationships/oleObject" Target="../embeddings/oleObject249.bin"/><Relationship Id="rId6" Type="http://schemas.openxmlformats.org/officeDocument/2006/relationships/image" Target="../media/image319.emf"/><Relationship Id="rId5" Type="http://schemas.openxmlformats.org/officeDocument/2006/relationships/oleObject" Target="../embeddings/oleObject248.bin"/><Relationship Id="rId4" Type="http://schemas.openxmlformats.org/officeDocument/2006/relationships/image" Target="../media/image318.emf"/><Relationship Id="rId3" Type="http://schemas.openxmlformats.org/officeDocument/2006/relationships/oleObject" Target="../embeddings/oleObject247.bin"/><Relationship Id="rId2" Type="http://schemas.openxmlformats.org/officeDocument/2006/relationships/image" Target="../media/image317.emf"/><Relationship Id="rId11" Type="http://schemas.openxmlformats.org/officeDocument/2006/relationships/notesSlide" Target="../notesSlides/notesSlide13.xml"/><Relationship Id="rId10" Type="http://schemas.openxmlformats.org/officeDocument/2006/relationships/vmlDrawing" Target="../drawings/vmlDrawing66.vml"/><Relationship Id="rId1" Type="http://schemas.openxmlformats.org/officeDocument/2006/relationships/oleObject" Target="../embeddings/oleObject246.bin"/></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22.png"/><Relationship Id="rId1" Type="http://schemas.openxmlformats.org/officeDocument/2006/relationships/image" Target="../media/image3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8.wmf"/><Relationship Id="rId3" Type="http://schemas.openxmlformats.org/officeDocument/2006/relationships/oleObject" Target="../embeddings/oleObject2.bin"/><Relationship Id="rId2" Type="http://schemas.openxmlformats.org/officeDocument/2006/relationships/image" Target="../media/image17.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22.wmf"/><Relationship Id="rId7" Type="http://schemas.openxmlformats.org/officeDocument/2006/relationships/oleObject" Target="../embeddings/oleObject6.bin"/><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 Id="rId3" Type="http://schemas.openxmlformats.org/officeDocument/2006/relationships/oleObject" Target="../embeddings/oleObject4.bin"/><Relationship Id="rId2" Type="http://schemas.openxmlformats.org/officeDocument/2006/relationships/image" Target="../media/image19.wmf"/><Relationship Id="rId14" Type="http://schemas.openxmlformats.org/officeDocument/2006/relationships/notesSlide" Target="../notesSlides/notesSlide5.xml"/><Relationship Id="rId13" Type="http://schemas.openxmlformats.org/officeDocument/2006/relationships/vmlDrawing" Target="../drawings/vmlDrawing2.vml"/><Relationship Id="rId12" Type="http://schemas.openxmlformats.org/officeDocument/2006/relationships/slideLayout" Target="../slideLayouts/slideLayout7.xml"/><Relationship Id="rId11" Type="http://schemas.openxmlformats.org/officeDocument/2006/relationships/image" Target="../media/image24.png"/><Relationship Id="rId10" Type="http://schemas.openxmlformats.org/officeDocument/2006/relationships/image" Target="../media/image23.w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32.emf"/><Relationship Id="rId7" Type="http://schemas.openxmlformats.org/officeDocument/2006/relationships/oleObject" Target="../embeddings/oleObject11.bin"/><Relationship Id="rId6" Type="http://schemas.openxmlformats.org/officeDocument/2006/relationships/image" Target="../media/image31.emf"/><Relationship Id="rId5" Type="http://schemas.openxmlformats.org/officeDocument/2006/relationships/oleObject" Target="../embeddings/oleObject10.bin"/><Relationship Id="rId4" Type="http://schemas.openxmlformats.org/officeDocument/2006/relationships/image" Target="../media/image30.emf"/><Relationship Id="rId3" Type="http://schemas.openxmlformats.org/officeDocument/2006/relationships/oleObject" Target="../embeddings/oleObject9.bin"/><Relationship Id="rId2" Type="http://schemas.openxmlformats.org/officeDocument/2006/relationships/image" Target="../media/image29.emf"/><Relationship Id="rId14" Type="http://schemas.openxmlformats.org/officeDocument/2006/relationships/vmlDrawing" Target="../drawings/vmlDrawing3.vml"/><Relationship Id="rId13" Type="http://schemas.openxmlformats.org/officeDocument/2006/relationships/slideLayout" Target="../slideLayouts/slideLayout7.xml"/><Relationship Id="rId12" Type="http://schemas.openxmlformats.org/officeDocument/2006/relationships/image" Target="../media/image34.emf"/><Relationship Id="rId11" Type="http://schemas.openxmlformats.org/officeDocument/2006/relationships/oleObject" Target="../embeddings/oleObject13.bin"/><Relationship Id="rId10" Type="http://schemas.openxmlformats.org/officeDocument/2006/relationships/image" Target="../media/image33.emf"/><Relationship Id="rId1"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oleObject" Target="../embeddings/oleObject16.bin"/><Relationship Id="rId4" Type="http://schemas.openxmlformats.org/officeDocument/2006/relationships/image" Target="../media/image36.emf"/><Relationship Id="rId3" Type="http://schemas.openxmlformats.org/officeDocument/2006/relationships/oleObject" Target="../embeddings/oleObject15.bin"/><Relationship Id="rId2" Type="http://schemas.openxmlformats.org/officeDocument/2006/relationships/image" Target="../media/image35.emf"/><Relationship Id="rId1"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38.wmf"/><Relationship Id="rId1"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oleObject" Target="../embeddings/oleObject20.bin"/><Relationship Id="rId4" Type="http://schemas.openxmlformats.org/officeDocument/2006/relationships/image" Target="../media/image40.wmf"/><Relationship Id="rId3" Type="http://schemas.openxmlformats.org/officeDocument/2006/relationships/oleObject" Target="../embeddings/oleObject19.bin"/><Relationship Id="rId2" Type="http://schemas.openxmlformats.org/officeDocument/2006/relationships/image" Target="../media/image39.wmf"/><Relationship Id="rId1" Type="http://schemas.openxmlformats.org/officeDocument/2006/relationships/oleObject" Target="../embeddings/oleObject18.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44.wmf"/><Relationship Id="rId5" Type="http://schemas.openxmlformats.org/officeDocument/2006/relationships/oleObject" Target="../embeddings/oleObject23.bin"/><Relationship Id="rId4" Type="http://schemas.openxmlformats.org/officeDocument/2006/relationships/image" Target="../media/image43.wmf"/><Relationship Id="rId3" Type="http://schemas.openxmlformats.org/officeDocument/2006/relationships/oleObject" Target="../embeddings/oleObject22.bin"/><Relationship Id="rId2" Type="http://schemas.openxmlformats.org/officeDocument/2006/relationships/image" Target="../media/image42.wmf"/><Relationship Id="rId1"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47.wmf"/><Relationship Id="rId5" Type="http://schemas.openxmlformats.org/officeDocument/2006/relationships/oleObject" Target="../embeddings/oleObject26.bin"/><Relationship Id="rId4" Type="http://schemas.openxmlformats.org/officeDocument/2006/relationships/image" Target="../media/image46.wmf"/><Relationship Id="rId3" Type="http://schemas.openxmlformats.org/officeDocument/2006/relationships/oleObject" Target="../embeddings/oleObject25.bin"/><Relationship Id="rId2" Type="http://schemas.openxmlformats.org/officeDocument/2006/relationships/image" Target="../media/image45.wmf"/><Relationship Id="rId1"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48.wmf"/><Relationship Id="rId1"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wmf"/><Relationship Id="rId11" Type="http://schemas.openxmlformats.org/officeDocument/2006/relationships/vmlDrawing" Target="../drawings/vmlDrawing10.vml"/><Relationship Id="rId10" Type="http://schemas.openxmlformats.org/officeDocument/2006/relationships/slideLayout" Target="../slideLayouts/slideLayout7.xml"/><Relationship Id="rId1" Type="http://schemas.openxmlformats.org/officeDocument/2006/relationships/oleObject" Target="../embeddings/oleObject28.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60.wmf"/><Relationship Id="rId1"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image" Target="../media/image66.wmf"/><Relationship Id="rId3" Type="http://schemas.openxmlformats.org/officeDocument/2006/relationships/oleObject" Target="../embeddings/oleObject31.bin"/><Relationship Id="rId2" Type="http://schemas.openxmlformats.org/officeDocument/2006/relationships/image" Target="../media/image65.wmf"/><Relationship Id="rId1"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36.bin"/><Relationship Id="rId8" Type="http://schemas.openxmlformats.org/officeDocument/2006/relationships/image" Target="../media/image70.emf"/><Relationship Id="rId7" Type="http://schemas.openxmlformats.org/officeDocument/2006/relationships/oleObject" Target="../embeddings/oleObject35.bin"/><Relationship Id="rId6" Type="http://schemas.openxmlformats.org/officeDocument/2006/relationships/image" Target="../media/image69.emf"/><Relationship Id="rId5" Type="http://schemas.openxmlformats.org/officeDocument/2006/relationships/oleObject" Target="../embeddings/oleObject34.bin"/><Relationship Id="rId4" Type="http://schemas.openxmlformats.org/officeDocument/2006/relationships/image" Target="../media/image68.emf"/><Relationship Id="rId3" Type="http://schemas.openxmlformats.org/officeDocument/2006/relationships/oleObject" Target="../embeddings/oleObject33.bin"/><Relationship Id="rId2" Type="http://schemas.openxmlformats.org/officeDocument/2006/relationships/image" Target="../media/image67.emf"/><Relationship Id="rId14" Type="http://schemas.openxmlformats.org/officeDocument/2006/relationships/vmlDrawing" Target="../drawings/vmlDrawing13.vml"/><Relationship Id="rId13" Type="http://schemas.openxmlformats.org/officeDocument/2006/relationships/slideLayout" Target="../slideLayouts/slideLayout7.xml"/><Relationship Id="rId12" Type="http://schemas.openxmlformats.org/officeDocument/2006/relationships/image" Target="../media/image73.png"/><Relationship Id="rId11" Type="http://schemas.openxmlformats.org/officeDocument/2006/relationships/image" Target="../media/image72.png"/><Relationship Id="rId10" Type="http://schemas.openxmlformats.org/officeDocument/2006/relationships/image" Target="../media/image71.emf"/><Relationship Id="rId1"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2.png"/><Relationship Id="rId7" Type="http://schemas.openxmlformats.org/officeDocument/2006/relationships/image" Target="../media/image81.emf"/><Relationship Id="rId6" Type="http://schemas.openxmlformats.org/officeDocument/2006/relationships/image" Target="../media/image80.wmf"/><Relationship Id="rId5" Type="http://schemas.openxmlformats.org/officeDocument/2006/relationships/oleObject" Target="../embeddings/oleObject40.bin"/><Relationship Id="rId4" Type="http://schemas.openxmlformats.org/officeDocument/2006/relationships/image" Target="../media/image79.wmf"/><Relationship Id="rId3" Type="http://schemas.openxmlformats.org/officeDocument/2006/relationships/oleObject" Target="../embeddings/oleObject39.bin"/><Relationship Id="rId2" Type="http://schemas.openxmlformats.org/officeDocument/2006/relationships/image" Target="../media/image78.emf"/><Relationship Id="rId10" Type="http://schemas.openxmlformats.org/officeDocument/2006/relationships/vmlDrawing" Target="../drawings/vmlDrawing15.vml"/><Relationship Id="rId1"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emf"/><Relationship Id="rId1"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94.wmf"/><Relationship Id="rId7" Type="http://schemas.openxmlformats.org/officeDocument/2006/relationships/oleObject" Target="../embeddings/oleObject45.bin"/><Relationship Id="rId6" Type="http://schemas.openxmlformats.org/officeDocument/2006/relationships/image" Target="../media/image93.emf"/><Relationship Id="rId5" Type="http://schemas.openxmlformats.org/officeDocument/2006/relationships/oleObject" Target="../embeddings/oleObject44.bin"/><Relationship Id="rId4" Type="http://schemas.openxmlformats.org/officeDocument/2006/relationships/image" Target="../media/image92.emf"/><Relationship Id="rId3" Type="http://schemas.openxmlformats.org/officeDocument/2006/relationships/oleObject" Target="../embeddings/oleObject43.bin"/><Relationship Id="rId2" Type="http://schemas.openxmlformats.org/officeDocument/2006/relationships/image" Target="../media/image91.emf"/><Relationship Id="rId14" Type="http://schemas.openxmlformats.org/officeDocument/2006/relationships/vmlDrawing" Target="../drawings/vmlDrawing17.vml"/><Relationship Id="rId13" Type="http://schemas.openxmlformats.org/officeDocument/2006/relationships/slideLayout" Target="../slideLayouts/slideLayout7.xml"/><Relationship Id="rId12" Type="http://schemas.openxmlformats.org/officeDocument/2006/relationships/image" Target="../media/image96.emf"/><Relationship Id="rId11" Type="http://schemas.openxmlformats.org/officeDocument/2006/relationships/oleObject" Target="../embeddings/oleObject47.bin"/><Relationship Id="rId10" Type="http://schemas.openxmlformats.org/officeDocument/2006/relationships/image" Target="../media/image95.wmf"/><Relationship Id="rId1" Type="http://schemas.openxmlformats.org/officeDocument/2006/relationships/oleObject" Target="../embeddings/oleObject42.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100.wmf"/><Relationship Id="rId7" Type="http://schemas.openxmlformats.org/officeDocument/2006/relationships/oleObject" Target="../embeddings/oleObject51.bin"/><Relationship Id="rId6" Type="http://schemas.openxmlformats.org/officeDocument/2006/relationships/image" Target="../media/image99.wmf"/><Relationship Id="rId5" Type="http://schemas.openxmlformats.org/officeDocument/2006/relationships/oleObject" Target="../embeddings/oleObject50.bin"/><Relationship Id="rId4" Type="http://schemas.openxmlformats.org/officeDocument/2006/relationships/image" Target="../media/image98.emf"/><Relationship Id="rId3" Type="http://schemas.openxmlformats.org/officeDocument/2006/relationships/oleObject" Target="../embeddings/oleObject49.bin"/><Relationship Id="rId2" Type="http://schemas.openxmlformats.org/officeDocument/2006/relationships/image" Target="../media/image97.emf"/><Relationship Id="rId16" Type="http://schemas.openxmlformats.org/officeDocument/2006/relationships/vmlDrawing" Target="../drawings/vmlDrawing18.vml"/><Relationship Id="rId15" Type="http://schemas.openxmlformats.org/officeDocument/2006/relationships/slideLayout" Target="../slideLayouts/slideLayout7.xml"/><Relationship Id="rId14" Type="http://schemas.openxmlformats.org/officeDocument/2006/relationships/image" Target="../media/image103.emf"/><Relationship Id="rId13" Type="http://schemas.openxmlformats.org/officeDocument/2006/relationships/oleObject" Target="../embeddings/oleObject54.bin"/><Relationship Id="rId12" Type="http://schemas.openxmlformats.org/officeDocument/2006/relationships/image" Target="../media/image102.wmf"/><Relationship Id="rId11" Type="http://schemas.openxmlformats.org/officeDocument/2006/relationships/oleObject" Target="../embeddings/oleObject53.bin"/><Relationship Id="rId10" Type="http://schemas.openxmlformats.org/officeDocument/2006/relationships/image" Target="../media/image101.wmf"/><Relationship Id="rId1"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9" Type="http://schemas.openxmlformats.org/officeDocument/2006/relationships/image" Target="../media/image108.wmf"/><Relationship Id="rId8" Type="http://schemas.openxmlformats.org/officeDocument/2006/relationships/oleObject" Target="../embeddings/oleObject58.bin"/><Relationship Id="rId7" Type="http://schemas.openxmlformats.org/officeDocument/2006/relationships/image" Target="../media/image107.wmf"/><Relationship Id="rId6" Type="http://schemas.openxmlformats.org/officeDocument/2006/relationships/oleObject" Target="../embeddings/oleObject57.bin"/><Relationship Id="rId5" Type="http://schemas.openxmlformats.org/officeDocument/2006/relationships/image" Target="../media/image106.wmf"/><Relationship Id="rId4" Type="http://schemas.openxmlformats.org/officeDocument/2006/relationships/oleObject" Target="../embeddings/oleObject56.bin"/><Relationship Id="rId3" Type="http://schemas.openxmlformats.org/officeDocument/2006/relationships/image" Target="../media/image105.emf"/><Relationship Id="rId2" Type="http://schemas.openxmlformats.org/officeDocument/2006/relationships/image" Target="../media/image104.emf"/><Relationship Id="rId17" Type="http://schemas.openxmlformats.org/officeDocument/2006/relationships/vmlDrawing" Target="../drawings/vmlDrawing19.vml"/><Relationship Id="rId16" Type="http://schemas.openxmlformats.org/officeDocument/2006/relationships/slideLayout" Target="../slideLayouts/slideLayout7.xml"/><Relationship Id="rId15" Type="http://schemas.openxmlformats.org/officeDocument/2006/relationships/image" Target="../media/image111.emf"/><Relationship Id="rId14" Type="http://schemas.openxmlformats.org/officeDocument/2006/relationships/oleObject" Target="../embeddings/oleObject61.bin"/><Relationship Id="rId13" Type="http://schemas.openxmlformats.org/officeDocument/2006/relationships/image" Target="../media/image110.wmf"/><Relationship Id="rId12" Type="http://schemas.openxmlformats.org/officeDocument/2006/relationships/oleObject" Target="../embeddings/oleObject60.bin"/><Relationship Id="rId11" Type="http://schemas.openxmlformats.org/officeDocument/2006/relationships/image" Target="../media/image109.wmf"/><Relationship Id="rId10" Type="http://schemas.openxmlformats.org/officeDocument/2006/relationships/oleObject" Target="../embeddings/oleObject59.bin"/><Relationship Id="rId1" Type="http://schemas.openxmlformats.org/officeDocument/2006/relationships/oleObject" Target="../embeddings/oleObject55.bin"/></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20.vml"/><Relationship Id="rId7" Type="http://schemas.openxmlformats.org/officeDocument/2006/relationships/slideLayout" Target="../slideLayouts/slideLayout7.xml"/><Relationship Id="rId6" Type="http://schemas.openxmlformats.org/officeDocument/2006/relationships/image" Target="../media/image114.emf"/><Relationship Id="rId5" Type="http://schemas.openxmlformats.org/officeDocument/2006/relationships/oleObject" Target="../embeddings/oleObject64.bin"/><Relationship Id="rId4" Type="http://schemas.openxmlformats.org/officeDocument/2006/relationships/image" Target="../media/image113.wmf"/><Relationship Id="rId3" Type="http://schemas.openxmlformats.org/officeDocument/2006/relationships/oleObject" Target="../embeddings/oleObject63.bin"/><Relationship Id="rId2" Type="http://schemas.openxmlformats.org/officeDocument/2006/relationships/image" Target="../media/image112.wmf"/><Relationship Id="rId1" Type="http://schemas.openxmlformats.org/officeDocument/2006/relationships/oleObject" Target="../embeddings/oleObject62.bin"/></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21.vml"/><Relationship Id="rId8" Type="http://schemas.openxmlformats.org/officeDocument/2006/relationships/slideLayout" Target="../slideLayouts/slideLayout7.xml"/><Relationship Id="rId7" Type="http://schemas.openxmlformats.org/officeDocument/2006/relationships/image" Target="../media/image118.png"/><Relationship Id="rId6" Type="http://schemas.openxmlformats.org/officeDocument/2006/relationships/image" Target="../media/image117.wmf"/><Relationship Id="rId5" Type="http://schemas.openxmlformats.org/officeDocument/2006/relationships/oleObject" Target="../embeddings/oleObject67.bin"/><Relationship Id="rId4" Type="http://schemas.openxmlformats.org/officeDocument/2006/relationships/image" Target="../media/image116.wmf"/><Relationship Id="rId3" Type="http://schemas.openxmlformats.org/officeDocument/2006/relationships/oleObject" Target="../embeddings/oleObject66.bin"/><Relationship Id="rId2" Type="http://schemas.openxmlformats.org/officeDocument/2006/relationships/image" Target="../media/image115.emf"/><Relationship Id="rId1" Type="http://schemas.openxmlformats.org/officeDocument/2006/relationships/oleObject" Target="../embeddings/oleObject65.bin"/></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7.xml"/><Relationship Id="rId7" Type="http://schemas.openxmlformats.org/officeDocument/2006/relationships/image" Target="../media/image122.png"/><Relationship Id="rId6" Type="http://schemas.openxmlformats.org/officeDocument/2006/relationships/image" Target="../media/image121.wmf"/><Relationship Id="rId5" Type="http://schemas.openxmlformats.org/officeDocument/2006/relationships/oleObject" Target="../embeddings/oleObject70.bin"/><Relationship Id="rId4" Type="http://schemas.openxmlformats.org/officeDocument/2006/relationships/image" Target="../media/image120.wmf"/><Relationship Id="rId3" Type="http://schemas.openxmlformats.org/officeDocument/2006/relationships/oleObject" Target="../embeddings/oleObject69.bin"/><Relationship Id="rId2" Type="http://schemas.openxmlformats.org/officeDocument/2006/relationships/image" Target="../media/image119.emf"/><Relationship Id="rId1"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7.xml"/><Relationship Id="rId7" Type="http://schemas.openxmlformats.org/officeDocument/2006/relationships/image" Target="../media/image126.png"/><Relationship Id="rId6" Type="http://schemas.openxmlformats.org/officeDocument/2006/relationships/image" Target="../media/image125.wmf"/><Relationship Id="rId5" Type="http://schemas.openxmlformats.org/officeDocument/2006/relationships/oleObject" Target="../embeddings/oleObject73.bin"/><Relationship Id="rId4" Type="http://schemas.openxmlformats.org/officeDocument/2006/relationships/image" Target="../media/image124.wmf"/><Relationship Id="rId3" Type="http://schemas.openxmlformats.org/officeDocument/2006/relationships/oleObject" Target="../embeddings/oleObject72.bin"/><Relationship Id="rId2" Type="http://schemas.openxmlformats.org/officeDocument/2006/relationships/image" Target="../media/image123.emf"/><Relationship Id="rId1" Type="http://schemas.openxmlformats.org/officeDocument/2006/relationships/oleObject" Target="../embeddings/oleObject71.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51.xml.rels><?xml version="1.0" encoding="UTF-8" standalone="yes"?>
<Relationships xmlns="http://schemas.openxmlformats.org/package/2006/relationships"><Relationship Id="rId8" Type="http://schemas.openxmlformats.org/officeDocument/2006/relationships/vmlDrawing" Target="../drawings/vmlDrawing24.vml"/><Relationship Id="rId7"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emf"/><Relationship Id="rId3" Type="http://schemas.openxmlformats.org/officeDocument/2006/relationships/oleObject" Target="../embeddings/oleObject75.bin"/><Relationship Id="rId2" Type="http://schemas.openxmlformats.org/officeDocument/2006/relationships/image" Target="../media/image129.emf"/><Relationship Id="rId1" Type="http://schemas.openxmlformats.org/officeDocument/2006/relationships/oleObject" Target="../embeddings/oleObject74.bin"/></Relationships>
</file>

<file path=ppt/slides/_rels/slide52.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emf"/><Relationship Id="rId3" Type="http://schemas.openxmlformats.org/officeDocument/2006/relationships/oleObject" Target="../embeddings/oleObject77.bin"/><Relationship Id="rId2" Type="http://schemas.openxmlformats.org/officeDocument/2006/relationships/image" Target="../media/image133.wmf"/><Relationship Id="rId1" Type="http://schemas.openxmlformats.org/officeDocument/2006/relationships/oleObject" Target="../embeddings/oleObject76.bin"/></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9.emf"/><Relationship Id="rId7" Type="http://schemas.openxmlformats.org/officeDocument/2006/relationships/oleObject" Target="../embeddings/oleObject81.bin"/><Relationship Id="rId6" Type="http://schemas.openxmlformats.org/officeDocument/2006/relationships/image" Target="../media/image138.emf"/><Relationship Id="rId5" Type="http://schemas.openxmlformats.org/officeDocument/2006/relationships/oleObject" Target="../embeddings/oleObject80.bin"/><Relationship Id="rId4" Type="http://schemas.openxmlformats.org/officeDocument/2006/relationships/image" Target="../media/image137.emf"/><Relationship Id="rId3" Type="http://schemas.openxmlformats.org/officeDocument/2006/relationships/oleObject" Target="../embeddings/oleObject79.bin"/><Relationship Id="rId2" Type="http://schemas.openxmlformats.org/officeDocument/2006/relationships/image" Target="../media/image136.emf"/><Relationship Id="rId10" Type="http://schemas.openxmlformats.org/officeDocument/2006/relationships/vmlDrawing" Target="../drawings/vmlDrawing26.vml"/><Relationship Id="rId1" Type="http://schemas.openxmlformats.org/officeDocument/2006/relationships/oleObject" Target="../embeddings/oleObject78.bin"/></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27.vml"/><Relationship Id="rId7"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emf"/><Relationship Id="rId4" Type="http://schemas.openxmlformats.org/officeDocument/2006/relationships/oleObject" Target="../embeddings/oleObject83.bin"/><Relationship Id="rId3" Type="http://schemas.openxmlformats.org/officeDocument/2006/relationships/image" Target="../media/image141.emf"/><Relationship Id="rId2" Type="http://schemas.openxmlformats.org/officeDocument/2006/relationships/oleObject" Target="../embeddings/oleObject82.bin"/><Relationship Id="rId1" Type="http://schemas.openxmlformats.org/officeDocument/2006/relationships/image" Target="../media/image140.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7.emf"/><Relationship Id="rId7" Type="http://schemas.openxmlformats.org/officeDocument/2006/relationships/oleObject" Target="../embeddings/oleObject87.bin"/><Relationship Id="rId6" Type="http://schemas.openxmlformats.org/officeDocument/2006/relationships/image" Target="../media/image146.emf"/><Relationship Id="rId5" Type="http://schemas.openxmlformats.org/officeDocument/2006/relationships/oleObject" Target="../embeddings/oleObject86.bin"/><Relationship Id="rId4" Type="http://schemas.openxmlformats.org/officeDocument/2006/relationships/image" Target="../media/image145.emf"/><Relationship Id="rId3" Type="http://schemas.openxmlformats.org/officeDocument/2006/relationships/oleObject" Target="../embeddings/oleObject85.bin"/><Relationship Id="rId2" Type="http://schemas.openxmlformats.org/officeDocument/2006/relationships/image" Target="../media/image144.emf"/><Relationship Id="rId10" Type="http://schemas.openxmlformats.org/officeDocument/2006/relationships/vmlDrawing" Target="../drawings/vmlDrawing28.vml"/><Relationship Id="rId1" Type="http://schemas.openxmlformats.org/officeDocument/2006/relationships/oleObject" Target="../embeddings/oleObject84.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151.emf"/><Relationship Id="rId7" Type="http://schemas.openxmlformats.org/officeDocument/2006/relationships/oleObject" Target="../embeddings/oleObject91.bin"/><Relationship Id="rId6" Type="http://schemas.openxmlformats.org/officeDocument/2006/relationships/image" Target="../media/image150.emf"/><Relationship Id="rId5" Type="http://schemas.openxmlformats.org/officeDocument/2006/relationships/oleObject" Target="../embeddings/oleObject90.bin"/><Relationship Id="rId4" Type="http://schemas.openxmlformats.org/officeDocument/2006/relationships/image" Target="../media/image149.emf"/><Relationship Id="rId3" Type="http://schemas.openxmlformats.org/officeDocument/2006/relationships/oleObject" Target="../embeddings/oleObject89.bin"/><Relationship Id="rId2" Type="http://schemas.openxmlformats.org/officeDocument/2006/relationships/image" Target="../media/image148.emf"/><Relationship Id="rId14" Type="http://schemas.openxmlformats.org/officeDocument/2006/relationships/vmlDrawing" Target="../drawings/vmlDrawing29.vml"/><Relationship Id="rId13" Type="http://schemas.openxmlformats.org/officeDocument/2006/relationships/slideLayout" Target="../slideLayouts/slideLayout7.xml"/><Relationship Id="rId12" Type="http://schemas.openxmlformats.org/officeDocument/2006/relationships/image" Target="../media/image153.emf"/><Relationship Id="rId11" Type="http://schemas.openxmlformats.org/officeDocument/2006/relationships/oleObject" Target="../embeddings/oleObject93.bin"/><Relationship Id="rId10" Type="http://schemas.openxmlformats.org/officeDocument/2006/relationships/image" Target="../media/image152.emf"/><Relationship Id="rId1" Type="http://schemas.openxmlformats.org/officeDocument/2006/relationships/oleObject" Target="../embeddings/oleObject88.bin"/></Relationships>
</file>

<file path=ppt/slides/_rels/slide57.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emf"/><Relationship Id="rId7" Type="http://schemas.openxmlformats.org/officeDocument/2006/relationships/oleObject" Target="../embeddings/oleObject97.bin"/><Relationship Id="rId6" Type="http://schemas.openxmlformats.org/officeDocument/2006/relationships/image" Target="../media/image156.emf"/><Relationship Id="rId5" Type="http://schemas.openxmlformats.org/officeDocument/2006/relationships/oleObject" Target="../embeddings/oleObject96.bin"/><Relationship Id="rId4" Type="http://schemas.openxmlformats.org/officeDocument/2006/relationships/image" Target="../media/image155.emf"/><Relationship Id="rId3" Type="http://schemas.openxmlformats.org/officeDocument/2006/relationships/oleObject" Target="../embeddings/oleObject95.bin"/><Relationship Id="rId2" Type="http://schemas.openxmlformats.org/officeDocument/2006/relationships/image" Target="../media/image154.emf"/><Relationship Id="rId11" Type="http://schemas.openxmlformats.org/officeDocument/2006/relationships/vmlDrawing" Target="../drawings/vmlDrawing30.vml"/><Relationship Id="rId10" Type="http://schemas.openxmlformats.org/officeDocument/2006/relationships/slideLayout" Target="../slideLayouts/slideLayout7.xml"/><Relationship Id="rId1" Type="http://schemas.openxmlformats.org/officeDocument/2006/relationships/oleObject" Target="../embeddings/oleObject94.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0.png"/><Relationship Id="rId1" Type="http://schemas.openxmlformats.org/officeDocument/2006/relationships/image" Target="../media/image159.png"/></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61.wmf"/><Relationship Id="rId7" Type="http://schemas.openxmlformats.org/officeDocument/2006/relationships/oleObject" Target="../embeddings/oleObject101.bin"/><Relationship Id="rId6" Type="http://schemas.openxmlformats.org/officeDocument/2006/relationships/image" Target="../media/image22.wmf"/><Relationship Id="rId5" Type="http://schemas.openxmlformats.org/officeDocument/2006/relationships/oleObject" Target="../embeddings/oleObject100.bin"/><Relationship Id="rId4" Type="http://schemas.openxmlformats.org/officeDocument/2006/relationships/image" Target="../media/image21.wmf"/><Relationship Id="rId3" Type="http://schemas.openxmlformats.org/officeDocument/2006/relationships/oleObject" Target="../embeddings/oleObject99.bin"/><Relationship Id="rId2" Type="http://schemas.openxmlformats.org/officeDocument/2006/relationships/image" Target="../media/image20.wmf"/><Relationship Id="rId15" Type="http://schemas.openxmlformats.org/officeDocument/2006/relationships/notesSlide" Target="../notesSlides/notesSlide6.xml"/><Relationship Id="rId14" Type="http://schemas.openxmlformats.org/officeDocument/2006/relationships/vmlDrawing" Target="../drawings/vmlDrawing31.vml"/><Relationship Id="rId13" Type="http://schemas.openxmlformats.org/officeDocument/2006/relationships/slideLayout" Target="../slideLayouts/slideLayout7.xml"/><Relationship Id="rId12" Type="http://schemas.openxmlformats.org/officeDocument/2006/relationships/image" Target="../media/image19.wmf"/><Relationship Id="rId11" Type="http://schemas.openxmlformats.org/officeDocument/2006/relationships/oleObject" Target="../embeddings/oleObject103.bin"/><Relationship Id="rId10" Type="http://schemas.openxmlformats.org/officeDocument/2006/relationships/image" Target="../media/image162.wmf"/><Relationship Id="rId1" Type="http://schemas.openxmlformats.org/officeDocument/2006/relationships/oleObject" Target="../embeddings/oleObject98.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7.xml"/><Relationship Id="rId4" Type="http://schemas.openxmlformats.org/officeDocument/2006/relationships/image" Target="../media/image164.emf"/><Relationship Id="rId3" Type="http://schemas.openxmlformats.org/officeDocument/2006/relationships/oleObject" Target="../embeddings/oleObject105.bin"/><Relationship Id="rId2" Type="http://schemas.openxmlformats.org/officeDocument/2006/relationships/image" Target="../media/image163.emf"/><Relationship Id="rId1" Type="http://schemas.openxmlformats.org/officeDocument/2006/relationships/oleObject" Target="../embeddings/oleObject104.bin"/></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0.jpeg"/><Relationship Id="rId4" Type="http://schemas.openxmlformats.org/officeDocument/2006/relationships/image" Target="../media/image169.jpeg"/><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image" Target="../media/image166.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74.wmf"/><Relationship Id="rId7" Type="http://schemas.openxmlformats.org/officeDocument/2006/relationships/oleObject" Target="../embeddings/oleObject109.bin"/><Relationship Id="rId6" Type="http://schemas.openxmlformats.org/officeDocument/2006/relationships/image" Target="../media/image173.wmf"/><Relationship Id="rId5" Type="http://schemas.openxmlformats.org/officeDocument/2006/relationships/oleObject" Target="../embeddings/oleObject108.bin"/><Relationship Id="rId4" Type="http://schemas.openxmlformats.org/officeDocument/2006/relationships/image" Target="../media/image172.wmf"/><Relationship Id="rId3" Type="http://schemas.openxmlformats.org/officeDocument/2006/relationships/oleObject" Target="../embeddings/oleObject107.bin"/><Relationship Id="rId2" Type="http://schemas.openxmlformats.org/officeDocument/2006/relationships/image" Target="../media/image171.wmf"/><Relationship Id="rId14" Type="http://schemas.openxmlformats.org/officeDocument/2006/relationships/vmlDrawing" Target="../drawings/vmlDrawing33.vml"/><Relationship Id="rId13" Type="http://schemas.openxmlformats.org/officeDocument/2006/relationships/slideLayout" Target="../slideLayouts/slideLayout7.xml"/><Relationship Id="rId12" Type="http://schemas.openxmlformats.org/officeDocument/2006/relationships/image" Target="../media/image176.wmf"/><Relationship Id="rId11" Type="http://schemas.openxmlformats.org/officeDocument/2006/relationships/oleObject" Target="../embeddings/oleObject111.bin"/><Relationship Id="rId10" Type="http://schemas.openxmlformats.org/officeDocument/2006/relationships/image" Target="../media/image175.emf"/><Relationship Id="rId1" Type="http://schemas.openxmlformats.org/officeDocument/2006/relationships/oleObject" Target="../embeddings/oleObject106.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116.bin"/><Relationship Id="rId8" Type="http://schemas.openxmlformats.org/officeDocument/2006/relationships/image" Target="../media/image180.emf"/><Relationship Id="rId7" Type="http://schemas.openxmlformats.org/officeDocument/2006/relationships/oleObject" Target="../embeddings/oleObject115.bin"/><Relationship Id="rId6" Type="http://schemas.openxmlformats.org/officeDocument/2006/relationships/image" Target="../media/image179.emf"/><Relationship Id="rId5" Type="http://schemas.openxmlformats.org/officeDocument/2006/relationships/oleObject" Target="../embeddings/oleObject114.bin"/><Relationship Id="rId4" Type="http://schemas.openxmlformats.org/officeDocument/2006/relationships/image" Target="../media/image178.emf"/><Relationship Id="rId3" Type="http://schemas.openxmlformats.org/officeDocument/2006/relationships/oleObject" Target="../embeddings/oleObject113.bin"/><Relationship Id="rId2" Type="http://schemas.openxmlformats.org/officeDocument/2006/relationships/image" Target="../media/image177.emf"/><Relationship Id="rId14" Type="http://schemas.openxmlformats.org/officeDocument/2006/relationships/vmlDrawing" Target="../drawings/vmlDrawing34.vml"/><Relationship Id="rId13" Type="http://schemas.openxmlformats.org/officeDocument/2006/relationships/slideLayout" Target="../slideLayouts/slideLayout7.xml"/><Relationship Id="rId12" Type="http://schemas.openxmlformats.org/officeDocument/2006/relationships/image" Target="../media/image182.emf"/><Relationship Id="rId11" Type="http://schemas.openxmlformats.org/officeDocument/2006/relationships/oleObject" Target="../embeddings/oleObject117.bin"/><Relationship Id="rId10" Type="http://schemas.openxmlformats.org/officeDocument/2006/relationships/image" Target="../media/image181.emf"/><Relationship Id="rId1" Type="http://schemas.openxmlformats.org/officeDocument/2006/relationships/oleObject" Target="../embeddings/oleObject112.bin"/></Relationships>
</file>

<file path=ppt/slides/_rels/slide66.xml.rels><?xml version="1.0" encoding="UTF-8" standalone="yes"?>
<Relationships xmlns="http://schemas.openxmlformats.org/package/2006/relationships"><Relationship Id="rId7" Type="http://schemas.openxmlformats.org/officeDocument/2006/relationships/vmlDrawing" Target="../drawings/vmlDrawing35.vml"/><Relationship Id="rId6" Type="http://schemas.openxmlformats.org/officeDocument/2006/relationships/slideLayout" Target="../slideLayouts/slideLayout7.xml"/><Relationship Id="rId5" Type="http://schemas.openxmlformats.org/officeDocument/2006/relationships/oleObject" Target="../embeddings/oleObject120.bin"/><Relationship Id="rId4" Type="http://schemas.openxmlformats.org/officeDocument/2006/relationships/image" Target="../media/image184.wmf"/><Relationship Id="rId3" Type="http://schemas.openxmlformats.org/officeDocument/2006/relationships/oleObject" Target="../embeddings/oleObject119.bin"/><Relationship Id="rId2" Type="http://schemas.openxmlformats.org/officeDocument/2006/relationships/image" Target="../media/image183.wmf"/><Relationship Id="rId1" Type="http://schemas.openxmlformats.org/officeDocument/2006/relationships/oleObject" Target="../embeddings/oleObject118.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188.emf"/><Relationship Id="rId7" Type="http://schemas.openxmlformats.org/officeDocument/2006/relationships/oleObject" Target="../embeddings/oleObject124.bin"/><Relationship Id="rId6" Type="http://schemas.openxmlformats.org/officeDocument/2006/relationships/image" Target="../media/image187.emf"/><Relationship Id="rId5" Type="http://schemas.openxmlformats.org/officeDocument/2006/relationships/oleObject" Target="../embeddings/oleObject123.bin"/><Relationship Id="rId4" Type="http://schemas.openxmlformats.org/officeDocument/2006/relationships/image" Target="../media/image186.emf"/><Relationship Id="rId3" Type="http://schemas.openxmlformats.org/officeDocument/2006/relationships/oleObject" Target="../embeddings/oleObject122.bin"/><Relationship Id="rId2" Type="http://schemas.openxmlformats.org/officeDocument/2006/relationships/image" Target="../media/image185.emf"/><Relationship Id="rId16" Type="http://schemas.openxmlformats.org/officeDocument/2006/relationships/vmlDrawing" Target="../drawings/vmlDrawing36.vml"/><Relationship Id="rId15" Type="http://schemas.openxmlformats.org/officeDocument/2006/relationships/slideLayout" Target="../slideLayouts/slideLayout7.xml"/><Relationship Id="rId14" Type="http://schemas.openxmlformats.org/officeDocument/2006/relationships/image" Target="../media/image191.emf"/><Relationship Id="rId13" Type="http://schemas.openxmlformats.org/officeDocument/2006/relationships/oleObject" Target="../embeddings/oleObject127.bin"/><Relationship Id="rId12" Type="http://schemas.openxmlformats.org/officeDocument/2006/relationships/image" Target="../media/image190.emf"/><Relationship Id="rId11" Type="http://schemas.openxmlformats.org/officeDocument/2006/relationships/oleObject" Target="../embeddings/oleObject126.bin"/><Relationship Id="rId10" Type="http://schemas.openxmlformats.org/officeDocument/2006/relationships/image" Target="../media/image189.emf"/><Relationship Id="rId1" Type="http://schemas.openxmlformats.org/officeDocument/2006/relationships/oleObject" Target="../embeddings/oleObject121.bin"/></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37.vml"/><Relationship Id="rId7" Type="http://schemas.openxmlformats.org/officeDocument/2006/relationships/slideLayout" Target="../slideLayouts/slideLayout7.xml"/><Relationship Id="rId6" Type="http://schemas.openxmlformats.org/officeDocument/2006/relationships/image" Target="../media/image194.emf"/><Relationship Id="rId5" Type="http://schemas.openxmlformats.org/officeDocument/2006/relationships/oleObject" Target="../embeddings/oleObject130.bin"/><Relationship Id="rId4" Type="http://schemas.openxmlformats.org/officeDocument/2006/relationships/image" Target="../media/image193.emf"/><Relationship Id="rId3" Type="http://schemas.openxmlformats.org/officeDocument/2006/relationships/oleObject" Target="../embeddings/oleObject129.bin"/><Relationship Id="rId2" Type="http://schemas.openxmlformats.org/officeDocument/2006/relationships/image" Target="../media/image192.emf"/><Relationship Id="rId1" Type="http://schemas.openxmlformats.org/officeDocument/2006/relationships/oleObject" Target="../embeddings/oleObject128.bin"/></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196.png"/></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7.xml"/><Relationship Id="rId2" Type="http://schemas.openxmlformats.org/officeDocument/2006/relationships/image" Target="../media/image198.emf"/><Relationship Id="rId1" Type="http://schemas.openxmlformats.org/officeDocument/2006/relationships/oleObject" Target="../embeddings/oleObject131.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202.emf"/><Relationship Id="rId7" Type="http://schemas.openxmlformats.org/officeDocument/2006/relationships/oleObject" Target="../embeddings/oleObject135.bin"/><Relationship Id="rId6" Type="http://schemas.openxmlformats.org/officeDocument/2006/relationships/image" Target="../media/image201.emf"/><Relationship Id="rId5" Type="http://schemas.openxmlformats.org/officeDocument/2006/relationships/oleObject" Target="../embeddings/oleObject134.bin"/><Relationship Id="rId4" Type="http://schemas.openxmlformats.org/officeDocument/2006/relationships/image" Target="../media/image200.emf"/><Relationship Id="rId3" Type="http://schemas.openxmlformats.org/officeDocument/2006/relationships/oleObject" Target="../embeddings/oleObject133.bin"/><Relationship Id="rId2" Type="http://schemas.openxmlformats.org/officeDocument/2006/relationships/image" Target="../media/image199.emf"/><Relationship Id="rId14" Type="http://schemas.openxmlformats.org/officeDocument/2006/relationships/vmlDrawing" Target="../drawings/vmlDrawing39.vml"/><Relationship Id="rId13" Type="http://schemas.openxmlformats.org/officeDocument/2006/relationships/slideLayout" Target="../slideLayouts/slideLayout7.xml"/><Relationship Id="rId12" Type="http://schemas.openxmlformats.org/officeDocument/2006/relationships/image" Target="../media/image204.emf"/><Relationship Id="rId11" Type="http://schemas.openxmlformats.org/officeDocument/2006/relationships/oleObject" Target="../embeddings/oleObject137.bin"/><Relationship Id="rId10" Type="http://schemas.openxmlformats.org/officeDocument/2006/relationships/image" Target="../media/image203.emf"/><Relationship Id="rId1" Type="http://schemas.openxmlformats.org/officeDocument/2006/relationships/oleObject" Target="../embeddings/oleObject132.bin"/></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40.vml"/><Relationship Id="rId4" Type="http://schemas.openxmlformats.org/officeDocument/2006/relationships/slideLayout" Target="../slideLayouts/slideLayout7.xml"/><Relationship Id="rId3" Type="http://schemas.openxmlformats.org/officeDocument/2006/relationships/image" Target="../media/image206.emf"/><Relationship Id="rId2" Type="http://schemas.openxmlformats.org/officeDocument/2006/relationships/oleObject" Target="../embeddings/oleObject138.bin"/><Relationship Id="rId1" Type="http://schemas.openxmlformats.org/officeDocument/2006/relationships/image" Target="../media/image205.png"/></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7.xml"/><Relationship Id="rId4" Type="http://schemas.openxmlformats.org/officeDocument/2006/relationships/image" Target="../media/image208.emf"/><Relationship Id="rId3" Type="http://schemas.openxmlformats.org/officeDocument/2006/relationships/oleObject" Target="../embeddings/oleObject140.bin"/><Relationship Id="rId2" Type="http://schemas.openxmlformats.org/officeDocument/2006/relationships/image" Target="../media/image207.emf"/><Relationship Id="rId1" Type="http://schemas.openxmlformats.org/officeDocument/2006/relationships/oleObject" Target="../embeddings/oleObject139.bin"/></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2.emf"/><Relationship Id="rId7" Type="http://schemas.openxmlformats.org/officeDocument/2006/relationships/oleObject" Target="../embeddings/oleObject144.bin"/><Relationship Id="rId6" Type="http://schemas.openxmlformats.org/officeDocument/2006/relationships/image" Target="../media/image211.emf"/><Relationship Id="rId5" Type="http://schemas.openxmlformats.org/officeDocument/2006/relationships/oleObject" Target="../embeddings/oleObject143.bin"/><Relationship Id="rId4" Type="http://schemas.openxmlformats.org/officeDocument/2006/relationships/image" Target="../media/image210.emf"/><Relationship Id="rId3" Type="http://schemas.openxmlformats.org/officeDocument/2006/relationships/oleObject" Target="../embeddings/oleObject142.bin"/><Relationship Id="rId2" Type="http://schemas.openxmlformats.org/officeDocument/2006/relationships/image" Target="../media/image209.emf"/><Relationship Id="rId10" Type="http://schemas.openxmlformats.org/officeDocument/2006/relationships/vmlDrawing" Target="../drawings/vmlDrawing42.vml"/><Relationship Id="rId1" Type="http://schemas.openxmlformats.org/officeDocument/2006/relationships/oleObject" Target="../embeddings/oleObject141.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6.emf"/><Relationship Id="rId7" Type="http://schemas.openxmlformats.org/officeDocument/2006/relationships/oleObject" Target="../embeddings/oleObject148.bin"/><Relationship Id="rId6" Type="http://schemas.openxmlformats.org/officeDocument/2006/relationships/image" Target="../media/image215.emf"/><Relationship Id="rId5" Type="http://schemas.openxmlformats.org/officeDocument/2006/relationships/oleObject" Target="../embeddings/oleObject147.bin"/><Relationship Id="rId4" Type="http://schemas.openxmlformats.org/officeDocument/2006/relationships/image" Target="../media/image214.emf"/><Relationship Id="rId3" Type="http://schemas.openxmlformats.org/officeDocument/2006/relationships/oleObject" Target="../embeddings/oleObject146.bin"/><Relationship Id="rId2" Type="http://schemas.openxmlformats.org/officeDocument/2006/relationships/image" Target="../media/image213.emf"/><Relationship Id="rId10" Type="http://schemas.openxmlformats.org/officeDocument/2006/relationships/vmlDrawing" Target="../drawings/vmlDrawing43.vml"/><Relationship Id="rId1" Type="http://schemas.openxmlformats.org/officeDocument/2006/relationships/oleObject" Target="../embeddings/oleObject145.bin"/></Relationships>
</file>

<file path=ppt/slides/_rels/slide78.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7.xml"/><Relationship Id="rId6" Type="http://schemas.openxmlformats.org/officeDocument/2006/relationships/image" Target="../media/image219.emf"/><Relationship Id="rId5" Type="http://schemas.openxmlformats.org/officeDocument/2006/relationships/oleObject" Target="../embeddings/oleObject151.bin"/><Relationship Id="rId4" Type="http://schemas.openxmlformats.org/officeDocument/2006/relationships/image" Target="../media/image218.emf"/><Relationship Id="rId3" Type="http://schemas.openxmlformats.org/officeDocument/2006/relationships/oleObject" Target="../embeddings/oleObject150.bin"/><Relationship Id="rId2" Type="http://schemas.openxmlformats.org/officeDocument/2006/relationships/image" Target="../media/image217.emf"/><Relationship Id="rId1" Type="http://schemas.openxmlformats.org/officeDocument/2006/relationships/oleObject" Target="../embeddings/oleObject149.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156.bin"/><Relationship Id="rId8" Type="http://schemas.openxmlformats.org/officeDocument/2006/relationships/image" Target="../media/image223.emf"/><Relationship Id="rId7" Type="http://schemas.openxmlformats.org/officeDocument/2006/relationships/oleObject" Target="../embeddings/oleObject155.bin"/><Relationship Id="rId6" Type="http://schemas.openxmlformats.org/officeDocument/2006/relationships/image" Target="../media/image222.emf"/><Relationship Id="rId5" Type="http://schemas.openxmlformats.org/officeDocument/2006/relationships/oleObject" Target="../embeddings/oleObject154.bin"/><Relationship Id="rId4" Type="http://schemas.openxmlformats.org/officeDocument/2006/relationships/image" Target="../media/image221.emf"/><Relationship Id="rId3" Type="http://schemas.openxmlformats.org/officeDocument/2006/relationships/oleObject" Target="../embeddings/oleObject153.bin"/><Relationship Id="rId2" Type="http://schemas.openxmlformats.org/officeDocument/2006/relationships/image" Target="../media/image220.emf"/><Relationship Id="rId16" Type="http://schemas.openxmlformats.org/officeDocument/2006/relationships/vmlDrawing" Target="../drawings/vmlDrawing45.vml"/><Relationship Id="rId15" Type="http://schemas.openxmlformats.org/officeDocument/2006/relationships/slideLayout" Target="../slideLayouts/slideLayout7.xml"/><Relationship Id="rId14" Type="http://schemas.openxmlformats.org/officeDocument/2006/relationships/image" Target="../media/image226.emf"/><Relationship Id="rId13" Type="http://schemas.openxmlformats.org/officeDocument/2006/relationships/oleObject" Target="../embeddings/oleObject158.bin"/><Relationship Id="rId12" Type="http://schemas.openxmlformats.org/officeDocument/2006/relationships/image" Target="../media/image225.emf"/><Relationship Id="rId11" Type="http://schemas.openxmlformats.org/officeDocument/2006/relationships/oleObject" Target="../embeddings/oleObject157.bin"/><Relationship Id="rId10" Type="http://schemas.openxmlformats.org/officeDocument/2006/relationships/image" Target="../media/image224.emf"/><Relationship Id="rId1" Type="http://schemas.openxmlformats.org/officeDocument/2006/relationships/oleObject" Target="../embeddings/oleObject15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7.xml"/><Relationship Id="rId2" Type="http://schemas.openxmlformats.org/officeDocument/2006/relationships/image" Target="../media/image227.emf"/><Relationship Id="rId1" Type="http://schemas.openxmlformats.org/officeDocument/2006/relationships/oleObject" Target="../embeddings/oleObject15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1.emf"/><Relationship Id="rId7" Type="http://schemas.openxmlformats.org/officeDocument/2006/relationships/oleObject" Target="../embeddings/oleObject163.bin"/><Relationship Id="rId6" Type="http://schemas.openxmlformats.org/officeDocument/2006/relationships/image" Target="../media/image230.emf"/><Relationship Id="rId5" Type="http://schemas.openxmlformats.org/officeDocument/2006/relationships/oleObject" Target="../embeddings/oleObject162.bin"/><Relationship Id="rId4" Type="http://schemas.openxmlformats.org/officeDocument/2006/relationships/image" Target="../media/image229.wmf"/><Relationship Id="rId3" Type="http://schemas.openxmlformats.org/officeDocument/2006/relationships/oleObject" Target="../embeddings/oleObject161.bin"/><Relationship Id="rId2" Type="http://schemas.openxmlformats.org/officeDocument/2006/relationships/image" Target="../media/image228.emf"/><Relationship Id="rId10" Type="http://schemas.openxmlformats.org/officeDocument/2006/relationships/vmlDrawing" Target="../drawings/vmlDrawing47.vml"/><Relationship Id="rId1" Type="http://schemas.openxmlformats.org/officeDocument/2006/relationships/oleObject" Target="../embeddings/oleObject160.bin"/></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7.xml"/><Relationship Id="rId2" Type="http://schemas.openxmlformats.org/officeDocument/2006/relationships/image" Target="../media/image232.wmf"/><Relationship Id="rId1" Type="http://schemas.openxmlformats.org/officeDocument/2006/relationships/oleObject" Target="../embeddings/oleObject164.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169.bin"/><Relationship Id="rId8" Type="http://schemas.openxmlformats.org/officeDocument/2006/relationships/image" Target="../media/image236.emf"/><Relationship Id="rId7" Type="http://schemas.openxmlformats.org/officeDocument/2006/relationships/oleObject" Target="../embeddings/oleObject168.bin"/><Relationship Id="rId6" Type="http://schemas.openxmlformats.org/officeDocument/2006/relationships/image" Target="../media/image235.emf"/><Relationship Id="rId5" Type="http://schemas.openxmlformats.org/officeDocument/2006/relationships/oleObject" Target="../embeddings/oleObject167.bin"/><Relationship Id="rId4" Type="http://schemas.openxmlformats.org/officeDocument/2006/relationships/image" Target="../media/image234.emf"/><Relationship Id="rId3" Type="http://schemas.openxmlformats.org/officeDocument/2006/relationships/oleObject" Target="../embeddings/oleObject166.bin"/><Relationship Id="rId2" Type="http://schemas.openxmlformats.org/officeDocument/2006/relationships/image" Target="../media/image233.emf"/><Relationship Id="rId12" Type="http://schemas.openxmlformats.org/officeDocument/2006/relationships/vmlDrawing" Target="../drawings/vmlDrawing49.vml"/><Relationship Id="rId11" Type="http://schemas.openxmlformats.org/officeDocument/2006/relationships/slideLayout" Target="../slideLayouts/slideLayout7.xml"/><Relationship Id="rId10" Type="http://schemas.openxmlformats.org/officeDocument/2006/relationships/image" Target="../media/image237.emf"/><Relationship Id="rId1" Type="http://schemas.openxmlformats.org/officeDocument/2006/relationships/oleObject" Target="../embeddings/oleObject165.bin"/></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174.bin"/><Relationship Id="rId8" Type="http://schemas.openxmlformats.org/officeDocument/2006/relationships/image" Target="../media/image241.emf"/><Relationship Id="rId7" Type="http://schemas.openxmlformats.org/officeDocument/2006/relationships/oleObject" Target="../embeddings/oleObject173.bin"/><Relationship Id="rId6" Type="http://schemas.openxmlformats.org/officeDocument/2006/relationships/image" Target="../media/image240.emf"/><Relationship Id="rId5" Type="http://schemas.openxmlformats.org/officeDocument/2006/relationships/oleObject" Target="../embeddings/oleObject172.bin"/><Relationship Id="rId4" Type="http://schemas.openxmlformats.org/officeDocument/2006/relationships/image" Target="../media/image239.emf"/><Relationship Id="rId3" Type="http://schemas.openxmlformats.org/officeDocument/2006/relationships/oleObject" Target="../embeddings/oleObject171.bin"/><Relationship Id="rId2" Type="http://schemas.openxmlformats.org/officeDocument/2006/relationships/image" Target="../media/image238.emf"/><Relationship Id="rId16" Type="http://schemas.openxmlformats.org/officeDocument/2006/relationships/vmlDrawing" Target="../drawings/vmlDrawing50.vml"/><Relationship Id="rId15" Type="http://schemas.openxmlformats.org/officeDocument/2006/relationships/slideLayout" Target="../slideLayouts/slideLayout7.xml"/><Relationship Id="rId14" Type="http://schemas.openxmlformats.org/officeDocument/2006/relationships/image" Target="../media/image244.emf"/><Relationship Id="rId13" Type="http://schemas.openxmlformats.org/officeDocument/2006/relationships/oleObject" Target="../embeddings/oleObject176.bin"/><Relationship Id="rId12" Type="http://schemas.openxmlformats.org/officeDocument/2006/relationships/image" Target="../media/image243.emf"/><Relationship Id="rId11" Type="http://schemas.openxmlformats.org/officeDocument/2006/relationships/oleObject" Target="../embeddings/oleObject175.bin"/><Relationship Id="rId10" Type="http://schemas.openxmlformats.org/officeDocument/2006/relationships/image" Target="../media/image242.emf"/><Relationship Id="rId1" Type="http://schemas.openxmlformats.org/officeDocument/2006/relationships/oleObject" Target="../embeddings/oleObject170.bin"/></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181.bin"/><Relationship Id="rId8" Type="http://schemas.openxmlformats.org/officeDocument/2006/relationships/image" Target="../media/image248.emf"/><Relationship Id="rId7" Type="http://schemas.openxmlformats.org/officeDocument/2006/relationships/oleObject" Target="../embeddings/oleObject180.bin"/><Relationship Id="rId6" Type="http://schemas.openxmlformats.org/officeDocument/2006/relationships/image" Target="../media/image247.emf"/><Relationship Id="rId5" Type="http://schemas.openxmlformats.org/officeDocument/2006/relationships/oleObject" Target="../embeddings/oleObject179.bin"/><Relationship Id="rId4" Type="http://schemas.openxmlformats.org/officeDocument/2006/relationships/image" Target="../media/image246.emf"/><Relationship Id="rId3" Type="http://schemas.openxmlformats.org/officeDocument/2006/relationships/oleObject" Target="../embeddings/oleObject178.bin"/><Relationship Id="rId21" Type="http://schemas.openxmlformats.org/officeDocument/2006/relationships/vmlDrawing" Target="../drawings/vmlDrawing51.vml"/><Relationship Id="rId20" Type="http://schemas.openxmlformats.org/officeDocument/2006/relationships/slideLayout" Target="../slideLayouts/slideLayout7.xml"/><Relationship Id="rId2" Type="http://schemas.openxmlformats.org/officeDocument/2006/relationships/image" Target="../media/image245.emf"/><Relationship Id="rId19" Type="http://schemas.openxmlformats.org/officeDocument/2006/relationships/image" Target="../media/image254.emf"/><Relationship Id="rId18" Type="http://schemas.openxmlformats.org/officeDocument/2006/relationships/oleObject" Target="../embeddings/oleObject185.bin"/><Relationship Id="rId17" Type="http://schemas.openxmlformats.org/officeDocument/2006/relationships/image" Target="../media/image253.emf"/><Relationship Id="rId16" Type="http://schemas.openxmlformats.org/officeDocument/2006/relationships/oleObject" Target="../embeddings/oleObject184.bin"/><Relationship Id="rId15" Type="http://schemas.openxmlformats.org/officeDocument/2006/relationships/image" Target="../media/image252.png"/><Relationship Id="rId14" Type="http://schemas.openxmlformats.org/officeDocument/2006/relationships/image" Target="../media/image251.emf"/><Relationship Id="rId13" Type="http://schemas.openxmlformats.org/officeDocument/2006/relationships/oleObject" Target="../embeddings/oleObject183.bin"/><Relationship Id="rId12" Type="http://schemas.openxmlformats.org/officeDocument/2006/relationships/image" Target="../media/image250.emf"/><Relationship Id="rId11" Type="http://schemas.openxmlformats.org/officeDocument/2006/relationships/oleObject" Target="../embeddings/oleObject182.bin"/><Relationship Id="rId10" Type="http://schemas.openxmlformats.org/officeDocument/2006/relationships/image" Target="../media/image249.emf"/><Relationship Id="rId1" Type="http://schemas.openxmlformats.org/officeDocument/2006/relationships/oleObject" Target="../embeddings/oleObject177.bin"/></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8.emf"/><Relationship Id="rId7" Type="http://schemas.openxmlformats.org/officeDocument/2006/relationships/oleObject" Target="../embeddings/oleObject189.bin"/><Relationship Id="rId6" Type="http://schemas.openxmlformats.org/officeDocument/2006/relationships/image" Target="../media/image257.emf"/><Relationship Id="rId5" Type="http://schemas.openxmlformats.org/officeDocument/2006/relationships/oleObject" Target="../embeddings/oleObject188.bin"/><Relationship Id="rId4" Type="http://schemas.openxmlformats.org/officeDocument/2006/relationships/image" Target="../media/image256.emf"/><Relationship Id="rId3" Type="http://schemas.openxmlformats.org/officeDocument/2006/relationships/oleObject" Target="../embeddings/oleObject187.bin"/><Relationship Id="rId2" Type="http://schemas.openxmlformats.org/officeDocument/2006/relationships/image" Target="../media/image255.emf"/><Relationship Id="rId10" Type="http://schemas.openxmlformats.org/officeDocument/2006/relationships/vmlDrawing" Target="../drawings/vmlDrawing52.vml"/><Relationship Id="rId1" Type="http://schemas.openxmlformats.org/officeDocument/2006/relationships/oleObject" Target="../embeddings/oleObject186.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194.bin"/><Relationship Id="rId8" Type="http://schemas.openxmlformats.org/officeDocument/2006/relationships/image" Target="../media/image262.emf"/><Relationship Id="rId7" Type="http://schemas.openxmlformats.org/officeDocument/2006/relationships/oleObject" Target="../embeddings/oleObject193.bin"/><Relationship Id="rId6" Type="http://schemas.openxmlformats.org/officeDocument/2006/relationships/image" Target="../media/image261.wmf"/><Relationship Id="rId5" Type="http://schemas.openxmlformats.org/officeDocument/2006/relationships/oleObject" Target="../embeddings/oleObject192.bin"/><Relationship Id="rId4" Type="http://schemas.openxmlformats.org/officeDocument/2006/relationships/image" Target="../media/image260.emf"/><Relationship Id="rId3" Type="http://schemas.openxmlformats.org/officeDocument/2006/relationships/oleObject" Target="../embeddings/oleObject191.bin"/><Relationship Id="rId2" Type="http://schemas.openxmlformats.org/officeDocument/2006/relationships/image" Target="../media/image259.emf"/><Relationship Id="rId14" Type="http://schemas.openxmlformats.org/officeDocument/2006/relationships/vmlDrawing" Target="../drawings/vmlDrawing53.vml"/><Relationship Id="rId13" Type="http://schemas.openxmlformats.org/officeDocument/2006/relationships/slideLayout" Target="../slideLayouts/slideLayout7.xml"/><Relationship Id="rId12" Type="http://schemas.openxmlformats.org/officeDocument/2006/relationships/image" Target="../media/image264.emf"/><Relationship Id="rId11" Type="http://schemas.openxmlformats.org/officeDocument/2006/relationships/oleObject" Target="../embeddings/oleObject195.bin"/><Relationship Id="rId10" Type="http://schemas.openxmlformats.org/officeDocument/2006/relationships/image" Target="../media/image263.emf"/><Relationship Id="rId1" Type="http://schemas.openxmlformats.org/officeDocument/2006/relationships/oleObject" Target="../embeddings/oleObject190.bin"/></Relationships>
</file>

<file path=ppt/slides/_rels/slide89.xml.rels><?xml version="1.0" encoding="UTF-8" standalone="yes"?>
<Relationships xmlns="http://schemas.openxmlformats.org/package/2006/relationships"><Relationship Id="rId6" Type="http://schemas.openxmlformats.org/officeDocument/2006/relationships/vmlDrawing" Target="../drawings/vmlDrawing54.vml"/><Relationship Id="rId5" Type="http://schemas.openxmlformats.org/officeDocument/2006/relationships/slideLayout" Target="../slideLayouts/slideLayout7.xml"/><Relationship Id="rId4" Type="http://schemas.openxmlformats.org/officeDocument/2006/relationships/image" Target="../media/image266.emf"/><Relationship Id="rId3" Type="http://schemas.openxmlformats.org/officeDocument/2006/relationships/oleObject" Target="../embeddings/oleObject197.bin"/><Relationship Id="rId2" Type="http://schemas.openxmlformats.org/officeDocument/2006/relationships/image" Target="../media/image265.emf"/><Relationship Id="rId1" Type="http://schemas.openxmlformats.org/officeDocument/2006/relationships/oleObject" Target="../embeddings/oleObject196.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0.emf"/><Relationship Id="rId7" Type="http://schemas.openxmlformats.org/officeDocument/2006/relationships/oleObject" Target="../embeddings/oleObject201.bin"/><Relationship Id="rId6" Type="http://schemas.openxmlformats.org/officeDocument/2006/relationships/image" Target="../media/image269.emf"/><Relationship Id="rId5" Type="http://schemas.openxmlformats.org/officeDocument/2006/relationships/oleObject" Target="../embeddings/oleObject200.bin"/><Relationship Id="rId4" Type="http://schemas.openxmlformats.org/officeDocument/2006/relationships/image" Target="../media/image268.emf"/><Relationship Id="rId3" Type="http://schemas.openxmlformats.org/officeDocument/2006/relationships/oleObject" Target="../embeddings/oleObject199.bin"/><Relationship Id="rId2" Type="http://schemas.openxmlformats.org/officeDocument/2006/relationships/image" Target="../media/image267.emf"/><Relationship Id="rId10" Type="http://schemas.openxmlformats.org/officeDocument/2006/relationships/vmlDrawing" Target="../drawings/vmlDrawing55.vml"/><Relationship Id="rId1" Type="http://schemas.openxmlformats.org/officeDocument/2006/relationships/oleObject" Target="../embeddings/oleObject198.bin"/></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3.emf"/><Relationship Id="rId7" Type="http://schemas.openxmlformats.org/officeDocument/2006/relationships/oleObject" Target="../embeddings/oleObject205.bin"/><Relationship Id="rId6" Type="http://schemas.openxmlformats.org/officeDocument/2006/relationships/image" Target="../media/image272.wmf"/><Relationship Id="rId5" Type="http://schemas.openxmlformats.org/officeDocument/2006/relationships/oleObject" Target="../embeddings/oleObject204.bin"/><Relationship Id="rId4" Type="http://schemas.openxmlformats.org/officeDocument/2006/relationships/image" Target="../media/image271.emf"/><Relationship Id="rId3" Type="http://schemas.openxmlformats.org/officeDocument/2006/relationships/oleObject" Target="../embeddings/oleObject203.bin"/><Relationship Id="rId2" Type="http://schemas.openxmlformats.org/officeDocument/2006/relationships/image" Target="../media/image267.emf"/><Relationship Id="rId10" Type="http://schemas.openxmlformats.org/officeDocument/2006/relationships/vmlDrawing" Target="../drawings/vmlDrawing56.vml"/><Relationship Id="rId1" Type="http://schemas.openxmlformats.org/officeDocument/2006/relationships/oleObject" Target="../embeddings/oleObject202.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210.bin"/><Relationship Id="rId8" Type="http://schemas.openxmlformats.org/officeDocument/2006/relationships/image" Target="../media/image277.wmf"/><Relationship Id="rId7" Type="http://schemas.openxmlformats.org/officeDocument/2006/relationships/oleObject" Target="../embeddings/oleObject209.bin"/><Relationship Id="rId6" Type="http://schemas.openxmlformats.org/officeDocument/2006/relationships/image" Target="../media/image276.wmf"/><Relationship Id="rId5" Type="http://schemas.openxmlformats.org/officeDocument/2006/relationships/oleObject" Target="../embeddings/oleObject208.bin"/><Relationship Id="rId4" Type="http://schemas.openxmlformats.org/officeDocument/2006/relationships/image" Target="../media/image275.emf"/><Relationship Id="rId3" Type="http://schemas.openxmlformats.org/officeDocument/2006/relationships/oleObject" Target="../embeddings/oleObject207.bin"/><Relationship Id="rId2" Type="http://schemas.openxmlformats.org/officeDocument/2006/relationships/image" Target="../media/image274.emf"/><Relationship Id="rId12" Type="http://schemas.openxmlformats.org/officeDocument/2006/relationships/vmlDrawing" Target="../drawings/vmlDrawing57.vml"/><Relationship Id="rId11" Type="http://schemas.openxmlformats.org/officeDocument/2006/relationships/slideLayout" Target="../slideLayouts/slideLayout7.xml"/><Relationship Id="rId10" Type="http://schemas.openxmlformats.org/officeDocument/2006/relationships/image" Target="../media/image278.emf"/><Relationship Id="rId1" Type="http://schemas.openxmlformats.org/officeDocument/2006/relationships/oleObject" Target="../embeddings/oleObject206.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215.bin"/><Relationship Id="rId8" Type="http://schemas.openxmlformats.org/officeDocument/2006/relationships/image" Target="../media/image282.emf"/><Relationship Id="rId7" Type="http://schemas.openxmlformats.org/officeDocument/2006/relationships/oleObject" Target="../embeddings/oleObject214.bin"/><Relationship Id="rId6" Type="http://schemas.openxmlformats.org/officeDocument/2006/relationships/image" Target="../media/image281.emf"/><Relationship Id="rId5" Type="http://schemas.openxmlformats.org/officeDocument/2006/relationships/oleObject" Target="../embeddings/oleObject213.bin"/><Relationship Id="rId4" Type="http://schemas.openxmlformats.org/officeDocument/2006/relationships/image" Target="../media/image280.emf"/><Relationship Id="rId3" Type="http://schemas.openxmlformats.org/officeDocument/2006/relationships/oleObject" Target="../embeddings/oleObject212.bin"/><Relationship Id="rId2" Type="http://schemas.openxmlformats.org/officeDocument/2006/relationships/image" Target="../media/image279.emf"/><Relationship Id="rId12" Type="http://schemas.openxmlformats.org/officeDocument/2006/relationships/vmlDrawing" Target="../drawings/vmlDrawing58.vml"/><Relationship Id="rId11" Type="http://schemas.openxmlformats.org/officeDocument/2006/relationships/slideLayout" Target="../slideLayouts/slideLayout7.xml"/><Relationship Id="rId10" Type="http://schemas.openxmlformats.org/officeDocument/2006/relationships/image" Target="../media/image283.emf"/><Relationship Id="rId1" Type="http://schemas.openxmlformats.org/officeDocument/2006/relationships/oleObject" Target="../embeddings/oleObject211.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59.vml"/><Relationship Id="rId3" Type="http://schemas.openxmlformats.org/officeDocument/2006/relationships/slideLayout" Target="../slideLayouts/slideLayout7.xml"/><Relationship Id="rId2" Type="http://schemas.openxmlformats.org/officeDocument/2006/relationships/image" Target="../media/image284.wmf"/><Relationship Id="rId1" Type="http://schemas.openxmlformats.org/officeDocument/2006/relationships/oleObject" Target="../embeddings/oleObject216.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7.xml"/><Relationship Id="rId2" Type="http://schemas.openxmlformats.org/officeDocument/2006/relationships/image" Target="../media/image285.emf"/><Relationship Id="rId1" Type="http://schemas.openxmlformats.org/officeDocument/2006/relationships/oleObject" Target="../embeddings/oleObject217.bin"/></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222.bin"/><Relationship Id="rId8" Type="http://schemas.openxmlformats.org/officeDocument/2006/relationships/image" Target="../media/image289.emf"/><Relationship Id="rId7" Type="http://schemas.openxmlformats.org/officeDocument/2006/relationships/oleObject" Target="../embeddings/oleObject221.bin"/><Relationship Id="rId6" Type="http://schemas.openxmlformats.org/officeDocument/2006/relationships/image" Target="../media/image288.emf"/><Relationship Id="rId5" Type="http://schemas.openxmlformats.org/officeDocument/2006/relationships/oleObject" Target="../embeddings/oleObject220.bin"/><Relationship Id="rId4" Type="http://schemas.openxmlformats.org/officeDocument/2006/relationships/image" Target="../media/image287.emf"/><Relationship Id="rId3" Type="http://schemas.openxmlformats.org/officeDocument/2006/relationships/oleObject" Target="../embeddings/oleObject219.bin"/><Relationship Id="rId2" Type="http://schemas.openxmlformats.org/officeDocument/2006/relationships/image" Target="../media/image286.emf"/><Relationship Id="rId15" Type="http://schemas.openxmlformats.org/officeDocument/2006/relationships/notesSlide" Target="../notesSlides/notesSlide7.xml"/><Relationship Id="rId14" Type="http://schemas.openxmlformats.org/officeDocument/2006/relationships/vmlDrawing" Target="../drawings/vmlDrawing61.vml"/><Relationship Id="rId13" Type="http://schemas.openxmlformats.org/officeDocument/2006/relationships/slideLayout" Target="../slideLayouts/slideLayout7.xml"/><Relationship Id="rId12" Type="http://schemas.openxmlformats.org/officeDocument/2006/relationships/image" Target="../media/image291.emf"/><Relationship Id="rId11" Type="http://schemas.openxmlformats.org/officeDocument/2006/relationships/oleObject" Target="../embeddings/oleObject223.bin"/><Relationship Id="rId10" Type="http://schemas.openxmlformats.org/officeDocument/2006/relationships/image" Target="../media/image290.emf"/><Relationship Id="rId1" Type="http://schemas.openxmlformats.org/officeDocument/2006/relationships/oleObject" Target="../embeddings/oleObject218.bin"/></Relationships>
</file>

<file path=ppt/slides/_rels/slide97.xml.rels><?xml version="1.0" encoding="UTF-8" standalone="yes"?>
<Relationships xmlns="http://schemas.openxmlformats.org/package/2006/relationships"><Relationship Id="rId9" Type="http://schemas.openxmlformats.org/officeDocument/2006/relationships/image" Target="../media/image295.png"/><Relationship Id="rId8" Type="http://schemas.openxmlformats.org/officeDocument/2006/relationships/oleObject" Target="../embeddings/oleObject228.bin"/><Relationship Id="rId7" Type="http://schemas.openxmlformats.org/officeDocument/2006/relationships/oleObject" Target="../embeddings/oleObject227.bin"/><Relationship Id="rId6" Type="http://schemas.openxmlformats.org/officeDocument/2006/relationships/image" Target="../media/image294.emf"/><Relationship Id="rId5" Type="http://schemas.openxmlformats.org/officeDocument/2006/relationships/oleObject" Target="../embeddings/oleObject226.bin"/><Relationship Id="rId4" Type="http://schemas.openxmlformats.org/officeDocument/2006/relationships/image" Target="../media/image293.emf"/><Relationship Id="rId3" Type="http://schemas.openxmlformats.org/officeDocument/2006/relationships/oleObject" Target="../embeddings/oleObject225.bin"/><Relationship Id="rId2" Type="http://schemas.openxmlformats.org/officeDocument/2006/relationships/image" Target="../media/image292.emf"/><Relationship Id="rId12" Type="http://schemas.openxmlformats.org/officeDocument/2006/relationships/notesSlide" Target="../notesSlides/notesSlide8.xml"/><Relationship Id="rId11" Type="http://schemas.openxmlformats.org/officeDocument/2006/relationships/vmlDrawing" Target="../drawings/vmlDrawing62.vml"/><Relationship Id="rId10" Type="http://schemas.openxmlformats.org/officeDocument/2006/relationships/slideLayout" Target="../slideLayouts/slideLayout7.xml"/><Relationship Id="rId1" Type="http://schemas.openxmlformats.org/officeDocument/2006/relationships/oleObject" Target="../embeddings/oleObject224.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9" Type="http://schemas.openxmlformats.org/officeDocument/2006/relationships/oleObject" Target="../embeddings/oleObject233.bin"/><Relationship Id="rId8" Type="http://schemas.openxmlformats.org/officeDocument/2006/relationships/image" Target="../media/image299.emf"/><Relationship Id="rId7" Type="http://schemas.openxmlformats.org/officeDocument/2006/relationships/oleObject" Target="../embeddings/oleObject232.bin"/><Relationship Id="rId6" Type="http://schemas.openxmlformats.org/officeDocument/2006/relationships/image" Target="../media/image298.emf"/><Relationship Id="rId5" Type="http://schemas.openxmlformats.org/officeDocument/2006/relationships/oleObject" Target="../embeddings/oleObject231.bin"/><Relationship Id="rId4" Type="http://schemas.openxmlformats.org/officeDocument/2006/relationships/image" Target="../media/image297.emf"/><Relationship Id="rId3" Type="http://schemas.openxmlformats.org/officeDocument/2006/relationships/oleObject" Target="../embeddings/oleObject230.bin"/><Relationship Id="rId2" Type="http://schemas.openxmlformats.org/officeDocument/2006/relationships/image" Target="../media/image296.emf"/><Relationship Id="rId19" Type="http://schemas.openxmlformats.org/officeDocument/2006/relationships/notesSlide" Target="../notesSlides/notesSlide10.xml"/><Relationship Id="rId18" Type="http://schemas.openxmlformats.org/officeDocument/2006/relationships/vmlDrawing" Target="../drawings/vmlDrawing63.vml"/><Relationship Id="rId17" Type="http://schemas.openxmlformats.org/officeDocument/2006/relationships/slideLayout" Target="../slideLayouts/slideLayout7.xml"/><Relationship Id="rId16" Type="http://schemas.openxmlformats.org/officeDocument/2006/relationships/image" Target="../media/image303.emf"/><Relationship Id="rId15" Type="http://schemas.openxmlformats.org/officeDocument/2006/relationships/oleObject" Target="../embeddings/oleObject236.bin"/><Relationship Id="rId14" Type="http://schemas.openxmlformats.org/officeDocument/2006/relationships/image" Target="../media/image302.emf"/><Relationship Id="rId13" Type="http://schemas.openxmlformats.org/officeDocument/2006/relationships/oleObject" Target="../embeddings/oleObject235.bin"/><Relationship Id="rId12" Type="http://schemas.openxmlformats.org/officeDocument/2006/relationships/image" Target="../media/image301.emf"/><Relationship Id="rId11" Type="http://schemas.openxmlformats.org/officeDocument/2006/relationships/oleObject" Target="../embeddings/oleObject234.bin"/><Relationship Id="rId10" Type="http://schemas.openxmlformats.org/officeDocument/2006/relationships/image" Target="../media/image300.emf"/><Relationship Id="rId1" Type="http://schemas.openxmlformats.org/officeDocument/2006/relationships/oleObject" Target="../embeddings/oleObject2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420398" y="1338465"/>
            <a:ext cx="5739603"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000" kern="0" dirty="0">
                <a:solidFill>
                  <a:srgbClr val="000066"/>
                </a:solidFill>
                <a:latin typeface="微软雅黑" panose="020B0503020204020204" pitchFamily="34" charset="-122"/>
                <a:ea typeface="微软雅黑" panose="020B0503020204020204" pitchFamily="34" charset="-122"/>
              </a:rPr>
              <a:t>    第六章：图像复原</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461409" y="1852919"/>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484966" y="2102334"/>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267564" y="624383"/>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90003" y="438956"/>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sp>
        <p:nvSpPr>
          <p:cNvPr id="12" name="Rectangle 2"/>
          <p:cNvSpPr txBox="1">
            <a:spLocks noChangeArrowheads="1"/>
          </p:cNvSpPr>
          <p:nvPr/>
        </p:nvSpPr>
        <p:spPr bwMode="black">
          <a:xfrm>
            <a:off x="156245" y="3028638"/>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endParaRPr lang="en-US" altLang="zh-CN" sz="1400" dirty="0" smtClean="0">
              <a:latin typeface="微软雅黑" panose="020B0503020204020204" pitchFamily="34" charset="-122"/>
              <a:ea typeface="微软雅黑" panose="020B0503020204020204" pitchFamily="34" charset="-122"/>
            </a:endParaRPr>
          </a:p>
          <a:p>
            <a:pPr lvl="0" eaLnBrk="1" hangingPunct="1">
              <a:lnSpc>
                <a:spcPct val="125000"/>
              </a:lnSpc>
              <a:defRPr/>
            </a:pPr>
            <a:endParaRPr lang="en-US" altLang="zh-CN" sz="1400" dirty="0">
              <a:latin typeface="微软雅黑" panose="020B0503020204020204" pitchFamily="34" charset="-122"/>
              <a:ea typeface="微软雅黑" panose="020B0503020204020204" pitchFamily="34" charset="-122"/>
            </a:endParaRPr>
          </a:p>
          <a:p>
            <a:pPr lvl="0" eaLnBrk="1" hangingPunct="1">
              <a:lnSpc>
                <a:spcPct val="125000"/>
              </a:lnSpc>
              <a:defRPr/>
            </a:pPr>
            <a:r>
              <a:rPr lang="zh-CN" altLang="en-US" sz="1400" dirty="0" smtClean="0">
                <a:latin typeface="微软雅黑" panose="020B0503020204020204" pitchFamily="34" charset="-122"/>
                <a:ea typeface="微软雅黑" panose="020B0503020204020204" pitchFamily="34" charset="-122"/>
              </a:rPr>
              <a:t>南京理工大学 </a:t>
            </a:r>
            <a:r>
              <a:rPr lang="zh-CN" altLang="en-US" sz="1400" dirty="0">
                <a:latin typeface="微软雅黑" panose="020B0503020204020204" pitchFamily="34" charset="-122"/>
                <a:ea typeface="微软雅黑" panose="020B0503020204020204" pitchFamily="34" charset="-122"/>
              </a:rPr>
              <a:t>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27413" y="288870"/>
            <a:ext cx="5603140" cy="369332"/>
          </a:xfrm>
          <a:prstGeom prst="rect">
            <a:avLst/>
          </a:prstGeom>
          <a:noFill/>
        </p:spPr>
        <p:txBody>
          <a:bodyPr wrap="square" rtlCol="0">
            <a:spAutoFit/>
          </a:bodyPr>
          <a:lstStyle/>
          <a:p>
            <a:r>
              <a:rPr lang="zh-CN" altLang="en-US"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灯片编号占位符 9"/>
          <p:cNvSpPr>
            <a:spLocks noGrp="1"/>
          </p:cNvSpPr>
          <p:nvPr>
            <p:ph type="sldNum" sz="quarter" idx="12"/>
          </p:nvPr>
        </p:nvSpPr>
        <p:spPr>
          <a:xfrm>
            <a:off x="5314950" y="4869656"/>
            <a:ext cx="1543050" cy="273844"/>
          </a:xfrm>
        </p:spPr>
        <p:txBody>
          <a:bodyPr/>
          <a:lstStyle/>
          <a:p>
            <a:fld id="{48F63A3B-78C7-47BE-AE5E-E10140E04643}" type="slidenum">
              <a:rPr lang="en-US" smtClean="0">
                <a:solidFill>
                  <a:srgbClr val="E2E3E5"/>
                </a:solidFill>
              </a:rPr>
            </a:fld>
            <a:endParaRPr lang="en-US" dirty="0">
              <a:solidFill>
                <a:srgbClr val="E2E3E5"/>
              </a:solidFill>
            </a:endParaRPr>
          </a:p>
        </p:txBody>
      </p:sp>
      <p:sp>
        <p:nvSpPr>
          <p:cNvPr id="14" name="矩形 13"/>
          <p:cNvSpPr/>
          <p:nvPr/>
        </p:nvSpPr>
        <p:spPr>
          <a:xfrm>
            <a:off x="156245" y="2676665"/>
            <a:ext cx="6267911" cy="1015663"/>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a:t>
            </a: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亮</a:t>
            </a:r>
            <a:endParaRPr kumimoji="0" lang="en-US" altLang="zh-CN"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spcAft>
                <a:spcPts val="1200"/>
              </a:spcAft>
              <a:buClrTx/>
              <a:buSzTx/>
              <a:buFontTx/>
              <a:buNone/>
              <a:defRPr/>
            </a:pPr>
            <a:endParaRPr lang="en-US" altLang="zh-CN" sz="800" b="1" kern="0" dirty="0">
              <a:solidFill>
                <a:prstClr val="black"/>
              </a:solidFill>
              <a:latin typeface="微软雅黑" panose="020B0503020204020204" pitchFamily="34" charset="-122"/>
              <a:ea typeface="微软雅黑" panose="020B0503020204020204" pitchFamily="34" charset="-122"/>
            </a:endParaRPr>
          </a:p>
          <a:p>
            <a:pPr lvl="0">
              <a:spcAft>
                <a:spcPts val="1200"/>
              </a:spcAf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教学</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团队成员： </a:t>
            </a:r>
            <a:r>
              <a:rPr kumimoji="0"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杨劲翔</a:t>
            </a:r>
            <a:r>
              <a:rPr lang="zh-CN" altLang="en-US" sz="1400" b="1" kern="0" dirty="0">
                <a:solidFill>
                  <a:prstClr val="black"/>
                </a:solidFill>
                <a:latin typeface="Times New Roman" panose="02020603050405020304" pitchFamily="18" charset="0"/>
                <a:ea typeface="黑体" panose="02010609060101010101" pitchFamily="49" charset="-122"/>
              </a:rPr>
              <a:t>、刘芳</a:t>
            </a:r>
            <a:endParaRPr lang="zh-CN" altLang="zh-CN" sz="1400" kern="100" dirty="0">
              <a:latin typeface="Times New Roman" panose="02020603050405020304" pitchFamily="18" charset="0"/>
            </a:endParaRPr>
          </a:p>
        </p:txBody>
      </p:sp>
      <p:sp>
        <p:nvSpPr>
          <p:cNvPr id="15" name="Rectangle 2"/>
          <p:cNvSpPr txBox="1">
            <a:spLocks noChangeArrowheads="1"/>
          </p:cNvSpPr>
          <p:nvPr/>
        </p:nvSpPr>
        <p:spPr bwMode="black">
          <a:xfrm>
            <a:off x="877702" y="574596"/>
            <a:ext cx="2997030"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000" dirty="0">
                <a:solidFill>
                  <a:srgbClr val="000066"/>
                </a:solidFill>
                <a:latin typeface="微软雅黑" panose="020B0503020204020204" pitchFamily="34" charset="-122"/>
                <a:ea typeface="微软雅黑" panose="020B0503020204020204" pitchFamily="34" charset="-122"/>
              </a:rPr>
              <a:t>《</a:t>
            </a:r>
            <a:r>
              <a:rPr lang="zh-CN" altLang="en-US" sz="2000" dirty="0">
                <a:solidFill>
                  <a:srgbClr val="000066"/>
                </a:solidFill>
                <a:latin typeface="微软雅黑" panose="020B0503020204020204" pitchFamily="34" charset="-122"/>
                <a:ea typeface="微软雅黑" panose="020B0503020204020204" pitchFamily="34" charset="-122"/>
              </a:rPr>
              <a:t>现代图像处理学导论</a:t>
            </a:r>
            <a:r>
              <a:rPr lang="en-US" altLang="zh-CN" sz="2000" dirty="0">
                <a:solidFill>
                  <a:srgbClr val="000066"/>
                </a:solidFill>
                <a:latin typeface="微软雅黑" panose="020B0503020204020204" pitchFamily="34" charset="-122"/>
                <a:ea typeface="微软雅黑" panose="020B0503020204020204" pitchFamily="34" charset="-122"/>
              </a:rPr>
              <a:t>》</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sp>
        <p:nvSpPr>
          <p:cNvPr id="11" name="日期占位符 10"/>
          <p:cNvSpPr>
            <a:spLocks noGrp="1"/>
          </p:cNvSpPr>
          <p:nvPr>
            <p:ph type="dt" sz="half" idx="10"/>
          </p:nvPr>
        </p:nvSpPr>
        <p:spPr/>
        <p:txBody>
          <a:bodyPr/>
          <a:lstStyle/>
          <a:p>
            <a:fld id="{B34489F3-BECE-487A-A1BF-9DEC6C1A29DF}" type="datetime1">
              <a:rPr lang="zh-CN" alt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321408" y="574301"/>
            <a:ext cx="6200042" cy="385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下图表示的是一种模糊造成的退化。</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对许多实用的光学成像系统来说，由于孔径衍射产生的退化可用这种模型表示。其主要特征是原来比较清晰的图案变大，边缘模糊。</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1345791" y="3024545"/>
            <a:ext cx="904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原图像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4131616" y="3024545"/>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b="1">
                <a:solidFill>
                  <a:schemeClr val="tx1"/>
                </a:solidFill>
                <a:latin typeface="微软雅黑" panose="020B0503020204020204" pitchFamily="34" charset="-122"/>
                <a:ea typeface="微软雅黑" panose="020B0503020204020204" pitchFamily="34" charset="-122"/>
              </a:rPr>
              <a:t>模糊后的图像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9" name="Picture 4" descr="a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951" y="1411859"/>
            <a:ext cx="242093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01" y="1411859"/>
            <a:ext cx="24193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542989" y="210043"/>
            <a:ext cx="800219"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退化模型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33452" y="111401"/>
            <a:ext cx="2382383"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6.2</a:t>
            </a:r>
            <a:r>
              <a:rPr lang="zh-CN" altLang="en-US" b="1" dirty="0">
                <a:solidFill>
                  <a:srgbClr val="000000"/>
                </a:solidFill>
                <a:latin typeface="微软雅黑" panose="020B0503020204020204" pitchFamily="34" charset="-122"/>
                <a:ea typeface="微软雅黑" panose="020B0503020204020204" pitchFamily="34" charset="-122"/>
              </a:rPr>
              <a:t>图像模糊退化建模</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BA930273-62B4-4F23-B0BC-E394295E7500}"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159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en-US" altLang="zh-CN" sz="1600" b="1" dirty="0">
                <a:solidFill>
                  <a:srgbClr val="000066"/>
                </a:solidFill>
                <a:latin typeface="微软雅黑" panose="020B0503020204020204" pitchFamily="34" charset="-122"/>
                <a:ea typeface="微软雅黑" panose="020B0503020204020204" pitchFamily="34" charset="-122"/>
              </a:rPr>
              <a:t>L</a:t>
            </a:r>
            <a:r>
              <a:rPr lang="zh-CN" altLang="en-US" sz="1600" b="1" dirty="0">
                <a:solidFill>
                  <a:srgbClr val="000066"/>
                </a:solidFill>
                <a:latin typeface="微软雅黑" panose="020B0503020204020204" pitchFamily="34" charset="-122"/>
                <a:ea typeface="微软雅黑" panose="020B0503020204020204" pitchFamily="34" charset="-122"/>
              </a:rPr>
              <a:t>曲线</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基于偏差原理的正则化曲线方法往往需要知道噪声或者    的扰动水平。当不知道这些先验信息时，偏差原理并不适应。此时一种更实用的方法是考察关于参数   的曲线（      ，     ）。一般而言，该曲线往往会呈现一种</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型结构。</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5544754" y="1181876"/>
          <a:ext cx="273559" cy="225875"/>
        </p:xfrm>
        <a:graphic>
          <a:graphicData uri="http://schemas.openxmlformats.org/presentationml/2006/ole">
            <mc:AlternateContent xmlns:mc="http://schemas.openxmlformats.org/markup-compatibility/2006">
              <mc:Choice xmlns:v="urn:schemas-microsoft-com:vml" Requires="v">
                <p:oleObj spid="_x0000_s65593" name="Equation" r:id="rId1" imgW="172720" imgH="143510" progId="Equation.DSMT4">
                  <p:embed/>
                </p:oleObj>
              </mc:Choice>
              <mc:Fallback>
                <p:oleObj name="Equation" r:id="rId1" imgW="172720" imgH="143510" progId="Equation.DSMT4">
                  <p:embed/>
                  <p:pic>
                    <p:nvPicPr>
                      <p:cNvPr id="0" name="图片 3"/>
                      <p:cNvPicPr/>
                      <p:nvPr/>
                    </p:nvPicPr>
                    <p:blipFill>
                      <a:blip r:embed="rId2"/>
                      <a:stretch>
                        <a:fillRect/>
                      </a:stretch>
                    </p:blipFill>
                    <p:spPr>
                      <a:xfrm>
                        <a:off x="5544754" y="1181876"/>
                        <a:ext cx="273559" cy="2258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509536" y="1661956"/>
          <a:ext cx="191674" cy="278799"/>
        </p:xfrm>
        <a:graphic>
          <a:graphicData uri="http://schemas.openxmlformats.org/presentationml/2006/ole">
            <mc:AlternateContent xmlns:mc="http://schemas.openxmlformats.org/markup-compatibility/2006">
              <mc:Choice xmlns:v="urn:schemas-microsoft-com:vml" Requires="v">
                <p:oleObj spid="_x0000_s65594" name="Equation" r:id="rId3" imgW="106045" imgH="153035" progId="Equation.DSMT4">
                  <p:embed/>
                </p:oleObj>
              </mc:Choice>
              <mc:Fallback>
                <p:oleObj name="Equation" r:id="rId3" imgW="106045" imgH="153035" progId="Equation.DSMT4">
                  <p:embed/>
                  <p:pic>
                    <p:nvPicPr>
                      <p:cNvPr id="0" name="图片 7"/>
                      <p:cNvPicPr/>
                      <p:nvPr/>
                    </p:nvPicPr>
                    <p:blipFill>
                      <a:blip r:embed="rId4"/>
                      <a:stretch>
                        <a:fillRect/>
                      </a:stretch>
                    </p:blipFill>
                    <p:spPr>
                      <a:xfrm>
                        <a:off x="1509536" y="1661956"/>
                        <a:ext cx="191674" cy="27879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496710" y="1661956"/>
          <a:ext cx="466058" cy="318755"/>
        </p:xfrm>
        <a:graphic>
          <a:graphicData uri="http://schemas.openxmlformats.org/presentationml/2006/ole">
            <mc:AlternateContent xmlns:mc="http://schemas.openxmlformats.org/markup-compatibility/2006">
              <mc:Choice xmlns:v="urn:schemas-microsoft-com:vml" Requires="v">
                <p:oleObj spid="_x0000_s65595" name="Equation" r:id="rId5" imgW="306070" imgH="208915" progId="Equation.DSMT4">
                  <p:embed/>
                </p:oleObj>
              </mc:Choice>
              <mc:Fallback>
                <p:oleObj name="Equation" r:id="rId5" imgW="306070" imgH="208915" progId="Equation.DSMT4">
                  <p:embed/>
                  <p:pic>
                    <p:nvPicPr>
                      <p:cNvPr id="0" name="图片 9"/>
                      <p:cNvPicPr/>
                      <p:nvPr/>
                    </p:nvPicPr>
                    <p:blipFill>
                      <a:blip r:embed="rId6"/>
                      <a:stretch>
                        <a:fillRect/>
                      </a:stretch>
                    </p:blipFill>
                    <p:spPr>
                      <a:xfrm>
                        <a:off x="2496710" y="1661956"/>
                        <a:ext cx="466058" cy="31875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962942" y="1679582"/>
          <a:ext cx="466058" cy="283501"/>
        </p:xfrm>
        <a:graphic>
          <a:graphicData uri="http://schemas.openxmlformats.org/presentationml/2006/ole">
            <mc:AlternateContent xmlns:mc="http://schemas.openxmlformats.org/markup-compatibility/2006">
              <mc:Choice xmlns:v="urn:schemas-microsoft-com:vml" Requires="v">
                <p:oleObj spid="_x0000_s65596" name="Equation" r:id="rId7" imgW="343535" imgH="208915" progId="Equation.DSMT4">
                  <p:embed/>
                </p:oleObj>
              </mc:Choice>
              <mc:Fallback>
                <p:oleObj name="Equation" r:id="rId7" imgW="343535" imgH="208915" progId="Equation.DSMT4">
                  <p:embed/>
                  <p:pic>
                    <p:nvPicPr>
                      <p:cNvPr id="0" name="图片 11"/>
                      <p:cNvPicPr/>
                      <p:nvPr/>
                    </p:nvPicPr>
                    <p:blipFill>
                      <a:blip r:embed="rId8"/>
                      <a:stretch>
                        <a:fillRect/>
                      </a:stretch>
                    </p:blipFill>
                    <p:spPr>
                      <a:xfrm>
                        <a:off x="2962942" y="1679582"/>
                        <a:ext cx="466058" cy="283501"/>
                      </a:xfrm>
                      <a:prstGeom prst="rect">
                        <a:avLst/>
                      </a:prstGeom>
                    </p:spPr>
                  </p:pic>
                </p:oleObj>
              </mc:Fallback>
            </mc:AlternateContent>
          </a:graphicData>
        </a:graphic>
      </p:graphicFrame>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8897" y="2092420"/>
            <a:ext cx="4321614" cy="2666070"/>
          </a:xfrm>
          <a:prstGeom prst="rect">
            <a:avLst/>
          </a:prstGeom>
        </p:spPr>
      </p:pic>
      <p:pic>
        <p:nvPicPr>
          <p:cNvPr id="14" name="图片 13"/>
          <p:cNvPicPr>
            <a:picLocks noChangeAspect="1"/>
          </p:cNvPicPr>
          <p:nvPr/>
        </p:nvPicPr>
        <p:blipFill>
          <a:blip r:embed="rId10">
            <a:clrChange>
              <a:clrFrom>
                <a:srgbClr val="FFFFFF"/>
              </a:clrFrom>
              <a:clrTo>
                <a:srgbClr val="FFFFFF">
                  <a:alpha val="0"/>
                </a:srgbClr>
              </a:clrTo>
            </a:clrChange>
          </a:blip>
          <a:stretch>
            <a:fillRect/>
          </a:stretch>
        </p:blipFill>
        <p:spPr>
          <a:xfrm>
            <a:off x="766760" y="4784756"/>
            <a:ext cx="5645888" cy="329526"/>
          </a:xfrm>
          <a:prstGeom prst="rect">
            <a:avLst/>
          </a:prstGeom>
        </p:spPr>
      </p:pic>
      <p:sp>
        <p:nvSpPr>
          <p:cNvPr id="15" name="日期占位符 14"/>
          <p:cNvSpPr>
            <a:spLocks noGrp="1"/>
          </p:cNvSpPr>
          <p:nvPr>
            <p:ph type="dt" sz="half" idx="10"/>
          </p:nvPr>
        </p:nvSpPr>
        <p:spPr/>
        <p:txBody>
          <a:bodyPr/>
          <a:lstStyle/>
          <a:p>
            <a:fld id="{4102D3A7-50AA-46D0-AF39-2BB60C65FDD6}"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7" name="文本框 16"/>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223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en-US" altLang="zh-CN" sz="1600" b="1" dirty="0">
                <a:solidFill>
                  <a:srgbClr val="000066"/>
                </a:solidFill>
                <a:latin typeface="微软雅黑" panose="020B0503020204020204" pitchFamily="34" charset="-122"/>
                <a:ea typeface="微软雅黑" panose="020B0503020204020204" pitchFamily="34" charset="-122"/>
              </a:rPr>
              <a:t>L</a:t>
            </a:r>
            <a:r>
              <a:rPr lang="zh-CN" altLang="en-US" sz="1600" b="1" dirty="0">
                <a:solidFill>
                  <a:srgbClr val="000066"/>
                </a:solidFill>
                <a:latin typeface="微软雅黑" panose="020B0503020204020204" pitchFamily="34" charset="-122"/>
                <a:ea typeface="微软雅黑" panose="020B0503020204020204" pitchFamily="34" charset="-122"/>
              </a:rPr>
              <a:t>曲线</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在实际中，为了增强</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曲线，通过</a:t>
            </a:r>
            <a:r>
              <a:rPr lang="en-US" altLang="zh-CN" sz="1600" b="1" dirty="0">
                <a:solidFill>
                  <a:schemeClr val="tx1"/>
                </a:solidFill>
                <a:latin typeface="微软雅黑" panose="020B0503020204020204" pitchFamily="34" charset="-122"/>
                <a:ea typeface="微软雅黑" panose="020B0503020204020204" pitchFamily="34" charset="-122"/>
              </a:rPr>
              <a:t>log-log</a:t>
            </a:r>
            <a:r>
              <a:rPr lang="zh-CN" altLang="en-US" sz="1600" b="1" dirty="0">
                <a:solidFill>
                  <a:schemeClr val="tx1"/>
                </a:solidFill>
                <a:latin typeface="微软雅黑" panose="020B0503020204020204" pitchFamily="34" charset="-122"/>
                <a:ea typeface="微软雅黑" panose="020B0503020204020204" pitchFamily="34" charset="-122"/>
              </a:rPr>
              <a:t>尺度来描述                     与                    的加强曲线对比，进而根据该对比结果来确定正则参数的方法。</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运用</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曲线准则的关键是寻找</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曲线隅角，其基本思想是定义</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曲线的隅角为</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曲线在</a:t>
            </a:r>
            <a:r>
              <a:rPr lang="en-US" altLang="zh-CN" sz="1600" b="1" dirty="0">
                <a:solidFill>
                  <a:schemeClr val="tx1"/>
                </a:solidFill>
                <a:latin typeface="微软雅黑" panose="020B0503020204020204" pitchFamily="34" charset="-122"/>
                <a:ea typeface="微软雅黑" panose="020B0503020204020204" pitchFamily="34" charset="-122"/>
              </a:rPr>
              <a:t>log-log</a:t>
            </a:r>
            <a:r>
              <a:rPr lang="zh-CN" altLang="en-US" sz="1600" b="1" dirty="0">
                <a:solidFill>
                  <a:schemeClr val="tx1"/>
                </a:solidFill>
                <a:latin typeface="微软雅黑" panose="020B0503020204020204" pitchFamily="34" charset="-122"/>
                <a:ea typeface="微软雅黑" panose="020B0503020204020204" pitchFamily="34" charset="-122"/>
              </a:rPr>
              <a:t>尺度下的最大曲率。令                                 ，该曲率作为参数   的函数：</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5393026" y="1123169"/>
          <a:ext cx="1360775" cy="325026"/>
        </p:xfrm>
        <a:graphic>
          <a:graphicData uri="http://schemas.openxmlformats.org/presentationml/2006/ole">
            <mc:AlternateContent xmlns:mc="http://schemas.openxmlformats.org/markup-compatibility/2006">
              <mc:Choice xmlns:v="urn:schemas-microsoft-com:vml" Requires="v">
                <p:oleObj spid="_x0000_s66631" name="Equation" r:id="rId1" imgW="991870" imgH="237490" progId="Equation.DSMT4">
                  <p:embed/>
                </p:oleObj>
              </mc:Choice>
              <mc:Fallback>
                <p:oleObj name="Equation" r:id="rId1" imgW="991870" imgH="237490" progId="Equation.DSMT4">
                  <p:embed/>
                  <p:pic>
                    <p:nvPicPr>
                      <p:cNvPr id="0" name="图片 1"/>
                      <p:cNvPicPr/>
                      <p:nvPr/>
                    </p:nvPicPr>
                    <p:blipFill>
                      <a:blip r:embed="rId2"/>
                      <a:stretch>
                        <a:fillRect/>
                      </a:stretch>
                    </p:blipFill>
                    <p:spPr>
                      <a:xfrm>
                        <a:off x="5393026" y="1123169"/>
                        <a:ext cx="1360775" cy="325026"/>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85673" y="1402748"/>
          <a:ext cx="1115537" cy="280478"/>
        </p:xfrm>
        <a:graphic>
          <a:graphicData uri="http://schemas.openxmlformats.org/presentationml/2006/ole">
            <mc:AlternateContent xmlns:mc="http://schemas.openxmlformats.org/markup-compatibility/2006">
              <mc:Choice xmlns:v="urn:schemas-microsoft-com:vml" Requires="v">
                <p:oleObj spid="_x0000_s66632" name="Equation" r:id="rId3" imgW="829310" imgH="208915" progId="Equation.DSMT4">
                  <p:embed/>
                </p:oleObj>
              </mc:Choice>
              <mc:Fallback>
                <p:oleObj name="Equation" r:id="rId3" imgW="829310" imgH="208915" progId="Equation.DSMT4">
                  <p:embed/>
                  <p:pic>
                    <p:nvPicPr>
                      <p:cNvPr id="0" name="图片 3"/>
                      <p:cNvPicPr/>
                      <p:nvPr/>
                    </p:nvPicPr>
                    <p:blipFill>
                      <a:blip r:embed="rId4"/>
                      <a:stretch>
                        <a:fillRect/>
                      </a:stretch>
                    </p:blipFill>
                    <p:spPr>
                      <a:xfrm>
                        <a:off x="585673" y="1402748"/>
                        <a:ext cx="1115537" cy="280478"/>
                      </a:xfrm>
                      <a:prstGeom prst="rect">
                        <a:avLst/>
                      </a:prstGeom>
                    </p:spPr>
                  </p:pic>
                </p:oleObj>
              </mc:Fallback>
            </mc:AlternateContent>
          </a:graphicData>
        </a:graphic>
      </p:graphicFrame>
      <p:pic>
        <p:nvPicPr>
          <p:cNvPr id="13" name="图片 12"/>
          <p:cNvPicPr>
            <a:picLocks noChangeAspect="1"/>
          </p:cNvPicPr>
          <p:nvPr/>
        </p:nvPicPr>
        <p:blipFill>
          <a:blip r:embed="rId5" cstate="print"/>
          <a:srcRect/>
          <a:stretch>
            <a:fillRect/>
          </a:stretch>
        </p:blipFill>
        <p:spPr bwMode="auto">
          <a:xfrm>
            <a:off x="1624189" y="3184075"/>
            <a:ext cx="3609622" cy="1613335"/>
          </a:xfrm>
          <a:prstGeom prst="rect">
            <a:avLst/>
          </a:prstGeom>
          <a:noFill/>
          <a:ln w="9525">
            <a:noFill/>
            <a:miter lim="800000"/>
            <a:headEnd/>
            <a:tailEnd/>
          </a:ln>
        </p:spPr>
      </p:pic>
      <p:pic>
        <p:nvPicPr>
          <p:cNvPr id="14" name="图片 13"/>
          <p:cNvPicPr>
            <a:picLocks noChangeAspect="1"/>
          </p:cNvPicPr>
          <p:nvPr/>
        </p:nvPicPr>
        <p:blipFill>
          <a:blip r:embed="rId6">
            <a:clrChange>
              <a:clrFrom>
                <a:srgbClr val="FFFFFF"/>
              </a:clrFrom>
              <a:clrTo>
                <a:srgbClr val="FFFFFF">
                  <a:alpha val="0"/>
                </a:srgbClr>
              </a:clrTo>
            </a:clrChange>
          </a:blip>
          <a:stretch>
            <a:fillRect/>
          </a:stretch>
        </p:blipFill>
        <p:spPr>
          <a:xfrm>
            <a:off x="1624189" y="4766042"/>
            <a:ext cx="3768837" cy="366954"/>
          </a:xfrm>
          <a:prstGeom prst="rect">
            <a:avLst/>
          </a:prstGeom>
        </p:spPr>
      </p:pic>
      <p:graphicFrame>
        <p:nvGraphicFramePr>
          <p:cNvPr id="15" name="对象 14"/>
          <p:cNvGraphicFramePr>
            <a:graphicFrameLocks noChangeAspect="1"/>
          </p:cNvGraphicFramePr>
          <p:nvPr/>
        </p:nvGraphicFramePr>
        <p:xfrm>
          <a:off x="4505148" y="2287019"/>
          <a:ext cx="1939191" cy="284731"/>
        </p:xfrm>
        <a:graphic>
          <a:graphicData uri="http://schemas.openxmlformats.org/presentationml/2006/ole">
            <mc:AlternateContent xmlns:mc="http://schemas.openxmlformats.org/markup-compatibility/2006">
              <mc:Choice xmlns:v="urn:schemas-microsoft-com:vml" Requires="v">
                <p:oleObj spid="_x0000_s66633" name="Equation" r:id="rId7" imgW="1419860" imgH="208915" progId="Equation.DSMT4">
                  <p:embed/>
                </p:oleObj>
              </mc:Choice>
              <mc:Fallback>
                <p:oleObj name="Equation" r:id="rId7" imgW="1419860" imgH="208915" progId="Equation.DSMT4">
                  <p:embed/>
                  <p:pic>
                    <p:nvPicPr>
                      <p:cNvPr id="0" name="图片 6"/>
                      <p:cNvPicPr/>
                      <p:nvPr/>
                    </p:nvPicPr>
                    <p:blipFill>
                      <a:blip r:embed="rId8"/>
                      <a:stretch>
                        <a:fillRect/>
                      </a:stretch>
                    </p:blipFill>
                    <p:spPr>
                      <a:xfrm>
                        <a:off x="4505148" y="2287019"/>
                        <a:ext cx="1939191" cy="284731"/>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521973" y="2511673"/>
          <a:ext cx="204431" cy="297354"/>
        </p:xfrm>
        <a:graphic>
          <a:graphicData uri="http://schemas.openxmlformats.org/presentationml/2006/ole">
            <mc:AlternateContent xmlns:mc="http://schemas.openxmlformats.org/markup-compatibility/2006">
              <mc:Choice xmlns:v="urn:schemas-microsoft-com:vml" Requires="v">
                <p:oleObj spid="_x0000_s66634" name="Equation" r:id="rId9" imgW="106045" imgH="153035" progId="Equation.DSMT4">
                  <p:embed/>
                </p:oleObj>
              </mc:Choice>
              <mc:Fallback>
                <p:oleObj name="Equation" r:id="rId9" imgW="106045" imgH="153035" progId="Equation.DSMT4">
                  <p:embed/>
                  <p:pic>
                    <p:nvPicPr>
                      <p:cNvPr id="0" name="图片 7"/>
                      <p:cNvPicPr/>
                      <p:nvPr/>
                    </p:nvPicPr>
                    <p:blipFill>
                      <a:blip r:embed="rId10"/>
                      <a:stretch>
                        <a:fillRect/>
                      </a:stretch>
                    </p:blipFill>
                    <p:spPr>
                      <a:xfrm>
                        <a:off x="1521973" y="2511673"/>
                        <a:ext cx="204431" cy="297354"/>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716460" y="2571750"/>
          <a:ext cx="1576429" cy="571234"/>
        </p:xfrm>
        <a:graphic>
          <a:graphicData uri="http://schemas.openxmlformats.org/presentationml/2006/ole">
            <mc:AlternateContent xmlns:mc="http://schemas.openxmlformats.org/markup-compatibility/2006">
              <mc:Choice xmlns:v="urn:schemas-microsoft-com:vml" Requires="v">
                <p:oleObj spid="_x0000_s66635" name="Equation" r:id="rId11" imgW="1124585" imgH="408940" progId="Equation.DSMT4">
                  <p:embed/>
                </p:oleObj>
              </mc:Choice>
              <mc:Fallback>
                <p:oleObj name="Equation" r:id="rId11" imgW="1124585" imgH="408940" progId="Equation.DSMT4">
                  <p:embed/>
                  <p:pic>
                    <p:nvPicPr>
                      <p:cNvPr id="0" name="图片 9"/>
                      <p:cNvPicPr/>
                      <p:nvPr/>
                    </p:nvPicPr>
                    <p:blipFill>
                      <a:blip r:embed="rId12"/>
                      <a:stretch>
                        <a:fillRect/>
                      </a:stretch>
                    </p:blipFill>
                    <p:spPr>
                      <a:xfrm>
                        <a:off x="2716460" y="2571750"/>
                        <a:ext cx="1576429" cy="571234"/>
                      </a:xfrm>
                      <a:prstGeom prst="rect">
                        <a:avLst/>
                      </a:prstGeom>
                    </p:spPr>
                  </p:pic>
                </p:oleObj>
              </mc:Fallback>
            </mc:AlternateContent>
          </a:graphicData>
        </a:graphic>
      </p:graphicFrame>
      <p:sp>
        <p:nvSpPr>
          <p:cNvPr id="18" name="日期占位符 17"/>
          <p:cNvSpPr>
            <a:spLocks noGrp="1"/>
          </p:cNvSpPr>
          <p:nvPr>
            <p:ph type="dt" sz="half" idx="10"/>
          </p:nvPr>
        </p:nvSpPr>
        <p:spPr/>
        <p:txBody>
          <a:bodyPr/>
          <a:lstStyle/>
          <a:p>
            <a:fld id="{B4F2A9D7-46A1-4499-9DF7-DB3CA0DD3A3C}" type="datetime1">
              <a:rPr lang="zh-CN" altLang="en-US" smtClean="0"/>
            </a:fld>
            <a:endParaRPr lang="en-US" dirty="0"/>
          </a:p>
        </p:txBody>
      </p:sp>
      <p:sp>
        <p:nvSpPr>
          <p:cNvPr id="19" name="灯片编号占位符 18"/>
          <p:cNvSpPr>
            <a:spLocks noGrp="1"/>
          </p:cNvSpPr>
          <p:nvPr>
            <p:ph type="sldNum" sz="quarter" idx="12"/>
          </p:nvPr>
        </p:nvSpPr>
        <p:spPr/>
        <p:txBody>
          <a:bodyPr/>
          <a:lstStyle/>
          <a:p>
            <a:fld id="{48F63A3B-78C7-47BE-AE5E-E10140E04643}" type="slidenum">
              <a:rPr lang="en-US" smtClean="0"/>
            </a:fld>
            <a:endParaRPr lang="en-US" dirty="0"/>
          </a:p>
        </p:txBody>
      </p:sp>
      <p:sp>
        <p:nvSpPr>
          <p:cNvPr id="21" name="文本框 20"/>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334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广义交叉验证（</a:t>
            </a:r>
            <a:r>
              <a:rPr lang="en-US" altLang="zh-CN" sz="1600" b="1" dirty="0">
                <a:solidFill>
                  <a:srgbClr val="000066"/>
                </a:solidFill>
                <a:latin typeface="微软雅黑" panose="020B0503020204020204" pitchFamily="34" charset="-122"/>
                <a:ea typeface="微软雅黑" panose="020B0503020204020204" pitchFamily="34" charset="-122"/>
              </a:rPr>
              <a:t>GCV</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广义交叉验证法由</a:t>
            </a:r>
            <a:r>
              <a:rPr lang="en-US" altLang="zh-CN" sz="1600" b="1" dirty="0">
                <a:solidFill>
                  <a:schemeClr val="tx1"/>
                </a:solidFill>
                <a:latin typeface="微软雅黑" panose="020B0503020204020204" pitchFamily="34" charset="-122"/>
                <a:ea typeface="微软雅黑" panose="020B0503020204020204" pitchFamily="34" charset="-122"/>
              </a:rPr>
              <a:t>Golub</a:t>
            </a:r>
            <a:r>
              <a:rPr lang="zh-CN" altLang="en-US" sz="1600" b="1" dirty="0">
                <a:solidFill>
                  <a:schemeClr val="tx1"/>
                </a:solidFill>
                <a:latin typeface="微软雅黑" panose="020B0503020204020204" pitchFamily="34" charset="-122"/>
                <a:ea typeface="微软雅黑" panose="020B0503020204020204" pitchFamily="34" charset="-122"/>
              </a:rPr>
              <a:t>等提出，其基本思想是使预测误差最小的方法。对于图像恢复的正则化方法而言，如果我们能得到已知观测数据的正则化解</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对于</a:t>
            </a:r>
            <a:r>
              <a:rPr lang="en-US" altLang="zh-CN" sz="1600" b="1" dirty="0">
                <a:solidFill>
                  <a:schemeClr val="tx1"/>
                </a:solidFill>
                <a:latin typeface="微软雅黑" panose="020B0503020204020204" pitchFamily="34" charset="-122"/>
                <a:ea typeface="微软雅黑" panose="020B0503020204020204" pitchFamily="34" charset="-122"/>
              </a:rPr>
              <a:t>Tikhonov</a:t>
            </a:r>
            <a:r>
              <a:rPr lang="zh-CN" altLang="en-US" sz="1600" b="1" dirty="0">
                <a:solidFill>
                  <a:schemeClr val="tx1"/>
                </a:solidFill>
                <a:latin typeface="微软雅黑" panose="020B0503020204020204" pitchFamily="34" charset="-122"/>
                <a:ea typeface="微软雅黑" panose="020B0503020204020204" pitchFamily="34" charset="-122"/>
              </a:rPr>
              <a:t>正则化模型，</a:t>
            </a:r>
            <a:r>
              <a:rPr lang="en-US" altLang="zh-CN" sz="1600" b="1" dirty="0">
                <a:solidFill>
                  <a:schemeClr val="tx1"/>
                </a:solidFill>
                <a:latin typeface="微软雅黑" panose="020B0503020204020204" pitchFamily="34" charset="-122"/>
                <a:ea typeface="微软雅黑" panose="020B0503020204020204" pitchFamily="34" charset="-122"/>
              </a:rPr>
              <a:t>GCV</a:t>
            </a:r>
            <a:r>
              <a:rPr lang="zh-CN" altLang="en-US" sz="1600" b="1" dirty="0">
                <a:solidFill>
                  <a:schemeClr val="tx1"/>
                </a:solidFill>
                <a:latin typeface="微软雅黑" panose="020B0503020204020204" pitchFamily="34" charset="-122"/>
                <a:ea typeface="微软雅黑" panose="020B0503020204020204" pitchFamily="34" charset="-122"/>
              </a:rPr>
              <a:t>定义为：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最优正则化参数</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3193426" y="1905152"/>
          <a:ext cx="792551" cy="262724"/>
        </p:xfrm>
        <a:graphic>
          <a:graphicData uri="http://schemas.openxmlformats.org/presentationml/2006/ole">
            <mc:AlternateContent xmlns:mc="http://schemas.openxmlformats.org/markup-compatibility/2006">
              <mc:Choice xmlns:v="urn:schemas-microsoft-com:vml" Requires="v">
                <p:oleObj spid="_x0000_s67641" name="Equation" r:id="rId1" imgW="572135" imgH="190500" progId="Equation.DSMT4">
                  <p:embed/>
                </p:oleObj>
              </mc:Choice>
              <mc:Fallback>
                <p:oleObj name="Equation" r:id="rId1" imgW="572135" imgH="190500" progId="Equation.DSMT4">
                  <p:embed/>
                  <p:pic>
                    <p:nvPicPr>
                      <p:cNvPr id="0" name="图片 3"/>
                      <p:cNvPicPr/>
                      <p:nvPr/>
                    </p:nvPicPr>
                    <p:blipFill>
                      <a:blip r:embed="rId2"/>
                      <a:stretch>
                        <a:fillRect/>
                      </a:stretch>
                    </p:blipFill>
                    <p:spPr>
                      <a:xfrm>
                        <a:off x="3193426" y="1905152"/>
                        <a:ext cx="792551" cy="262724"/>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769120" y="2817696"/>
          <a:ext cx="1641162" cy="254773"/>
        </p:xfrm>
        <a:graphic>
          <a:graphicData uri="http://schemas.openxmlformats.org/presentationml/2006/ole">
            <mc:AlternateContent xmlns:mc="http://schemas.openxmlformats.org/markup-compatibility/2006">
              <mc:Choice xmlns:v="urn:schemas-microsoft-com:vml" Requires="v">
                <p:oleObj spid="_x0000_s67642" name="Equation" r:id="rId3" imgW="1220470" imgH="190500" progId="Equation.DSMT4">
                  <p:embed/>
                </p:oleObj>
              </mc:Choice>
              <mc:Fallback>
                <p:oleObj name="Equation" r:id="rId3" imgW="1220470" imgH="190500" progId="Equation.DSMT4">
                  <p:embed/>
                  <p:pic>
                    <p:nvPicPr>
                      <p:cNvPr id="0" name="图片 7"/>
                      <p:cNvPicPr/>
                      <p:nvPr/>
                    </p:nvPicPr>
                    <p:blipFill>
                      <a:blip r:embed="rId4"/>
                      <a:stretch>
                        <a:fillRect/>
                      </a:stretch>
                    </p:blipFill>
                    <p:spPr>
                      <a:xfrm>
                        <a:off x="2769120" y="2817696"/>
                        <a:ext cx="1641162" cy="25477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677149" y="3046934"/>
          <a:ext cx="1825103" cy="581243"/>
        </p:xfrm>
        <a:graphic>
          <a:graphicData uri="http://schemas.openxmlformats.org/presentationml/2006/ole">
            <mc:AlternateContent xmlns:mc="http://schemas.openxmlformats.org/markup-compatibility/2006">
              <mc:Choice xmlns:v="urn:schemas-microsoft-com:vml" Requires="v">
                <p:oleObj spid="_x0000_s67643" name="Equation" r:id="rId5" imgW="1486535" imgH="475615" progId="Equation.DSMT4">
                  <p:embed/>
                </p:oleObj>
              </mc:Choice>
              <mc:Fallback>
                <p:oleObj name="Equation" r:id="rId5" imgW="1486535" imgH="475615" progId="Equation.DSMT4">
                  <p:embed/>
                  <p:pic>
                    <p:nvPicPr>
                      <p:cNvPr id="0" name="图片 9"/>
                      <p:cNvPicPr/>
                      <p:nvPr/>
                    </p:nvPicPr>
                    <p:blipFill>
                      <a:blip r:embed="rId6"/>
                      <a:stretch>
                        <a:fillRect/>
                      </a:stretch>
                    </p:blipFill>
                    <p:spPr>
                      <a:xfrm>
                        <a:off x="2677149" y="3046934"/>
                        <a:ext cx="1825103" cy="58124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893152" y="4071597"/>
          <a:ext cx="1399990" cy="385571"/>
        </p:xfrm>
        <a:graphic>
          <a:graphicData uri="http://schemas.openxmlformats.org/presentationml/2006/ole">
            <mc:AlternateContent xmlns:mc="http://schemas.openxmlformats.org/markup-compatibility/2006">
              <mc:Choice xmlns:v="urn:schemas-microsoft-com:vml" Requires="v">
                <p:oleObj spid="_x0000_s67644" name="Equation" r:id="rId7" imgW="962660" imgH="266700" progId="Equation.DSMT4">
                  <p:embed/>
                </p:oleObj>
              </mc:Choice>
              <mc:Fallback>
                <p:oleObj name="Equation" r:id="rId7" imgW="962660" imgH="266700" progId="Equation.DSMT4">
                  <p:embed/>
                  <p:pic>
                    <p:nvPicPr>
                      <p:cNvPr id="0" name="图片 11"/>
                      <p:cNvPicPr/>
                      <p:nvPr/>
                    </p:nvPicPr>
                    <p:blipFill>
                      <a:blip r:embed="rId8"/>
                      <a:stretch>
                        <a:fillRect/>
                      </a:stretch>
                    </p:blipFill>
                    <p:spPr>
                      <a:xfrm>
                        <a:off x="2893152" y="4071597"/>
                        <a:ext cx="1399990" cy="385571"/>
                      </a:xfrm>
                      <a:prstGeom prst="rect">
                        <a:avLst/>
                      </a:prstGeom>
                    </p:spPr>
                  </p:pic>
                </p:oleObj>
              </mc:Fallback>
            </mc:AlternateContent>
          </a:graphicData>
        </a:graphic>
      </p:graphicFrame>
      <p:sp>
        <p:nvSpPr>
          <p:cNvPr id="19" name="日期占位符 18"/>
          <p:cNvSpPr>
            <a:spLocks noGrp="1"/>
          </p:cNvSpPr>
          <p:nvPr>
            <p:ph type="dt" sz="half" idx="10"/>
          </p:nvPr>
        </p:nvSpPr>
        <p:spPr/>
        <p:txBody>
          <a:bodyPr/>
          <a:lstStyle/>
          <a:p>
            <a:fld id="{C8C7CF53-B080-454A-BB72-A55F6BDD8DDA}" type="datetime1">
              <a:rPr lang="zh-CN" altLang="en-US" smtClean="0"/>
            </a:fld>
            <a:endParaRPr lang="en-US" dirty="0"/>
          </a:p>
        </p:txBody>
      </p:sp>
      <p:sp>
        <p:nvSpPr>
          <p:cNvPr id="20" name="灯片编号占位符 19"/>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不同正则化参数下的复原结果      </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8" name="图片 7"/>
          <p:cNvPicPr/>
          <p:nvPr/>
        </p:nvPicPr>
        <p:blipFill>
          <a:blip r:embed="rId1" cstate="print"/>
          <a:stretch>
            <a:fillRect/>
          </a:stretch>
        </p:blipFill>
        <p:spPr bwMode="auto">
          <a:xfrm>
            <a:off x="1825548" y="1143243"/>
            <a:ext cx="3206903" cy="1541767"/>
          </a:xfrm>
          <a:prstGeom prst="rect">
            <a:avLst/>
          </a:prstGeom>
          <a:noFill/>
          <a:ln w="9525">
            <a:noFill/>
            <a:miter lim="800000"/>
            <a:headEnd/>
            <a:tailEnd/>
          </a:ln>
        </p:spPr>
      </p:pic>
      <p:pic>
        <p:nvPicPr>
          <p:cNvPr id="9" name="图片 8"/>
          <p:cNvPicPr>
            <a:picLocks noChangeAspect="1"/>
          </p:cNvPicPr>
          <p:nvPr/>
        </p:nvPicPr>
        <p:blipFill>
          <a:blip r:embed="rId2" cstate="print"/>
          <a:srcRect/>
          <a:stretch>
            <a:fillRect/>
          </a:stretch>
        </p:blipFill>
        <p:spPr bwMode="auto">
          <a:xfrm>
            <a:off x="1000614" y="3142945"/>
            <a:ext cx="4856771" cy="1541767"/>
          </a:xfrm>
          <a:prstGeom prst="rect">
            <a:avLst/>
          </a:prstGeom>
          <a:noFill/>
          <a:ln w="9525">
            <a:noFill/>
            <a:miter lim="800000"/>
            <a:headEnd/>
            <a:tailEnd/>
          </a:ln>
        </p:spPr>
      </p:pic>
      <p:sp>
        <p:nvSpPr>
          <p:cNvPr id="13" name="文本框 12"/>
          <p:cNvSpPr txBox="1"/>
          <p:nvPr/>
        </p:nvSpPr>
        <p:spPr>
          <a:xfrm>
            <a:off x="1714499" y="2619336"/>
            <a:ext cx="3429000" cy="337721"/>
          </a:xfrm>
          <a:prstGeom prst="rect">
            <a:avLst/>
          </a:prstGeom>
          <a:noFill/>
        </p:spPr>
        <p:txBody>
          <a:bodyPr wrap="square">
            <a:spAutoFit/>
          </a:bodyPr>
          <a:lstStyle/>
          <a:p>
            <a:pPr algn="ctr">
              <a:lnSpc>
                <a:spcPct val="150000"/>
              </a:lnSpc>
              <a:spcAft>
                <a:spcPts val="250"/>
              </a:spcAft>
            </a:pPr>
            <a:r>
              <a:rPr lang="zh-CN" altLang="zh-CN" sz="12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r>
              <a:rPr lang="en-US" altLang="zh-CN" sz="1200" kern="10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(a)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清晰图像</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模糊图像</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16" name="文本框 15"/>
          <p:cNvSpPr txBox="1"/>
          <p:nvPr/>
        </p:nvSpPr>
        <p:spPr>
          <a:xfrm>
            <a:off x="1234935" y="4749723"/>
            <a:ext cx="4388127" cy="276999"/>
          </a:xfrm>
          <a:prstGeom prst="rect">
            <a:avLst/>
          </a:prstGeom>
          <a:noFill/>
        </p:spPr>
        <p:txBody>
          <a:bodyPr wrap="square">
            <a:spAutoFit/>
          </a:bodyPr>
          <a:lstStyle/>
          <a:p>
            <a:pPr algn="ctr"/>
            <a:r>
              <a:rPr lang="zh-CN" altLang="zh-CN" sz="1200" dirty="0">
                <a:solidFill>
                  <a:srgbClr val="000000"/>
                </a:solidFill>
                <a:effectLst/>
                <a:ea typeface="Times New Roman" panose="02020603050405020304" pitchFamily="18" charset="0"/>
              </a:rPr>
              <a:t> </a:t>
            </a:r>
            <a:r>
              <a:rPr lang="en-US" altLang="zh-CN" sz="1200" dirty="0">
                <a:solidFill>
                  <a:srgbClr val="000000"/>
                </a:solidFill>
                <a:effectLst/>
                <a:ea typeface="Times New Roman" panose="02020603050405020304" pitchFamily="18" charset="0"/>
              </a:rPr>
              <a:t>(c) </a:t>
            </a:r>
            <a:r>
              <a:rPr lang="zh-CN"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参数过大</a:t>
            </a:r>
            <a:r>
              <a:rPr lang="en-US" altLang="zh-CN" sz="1200" dirty="0">
                <a:solidFill>
                  <a:srgbClr val="000000"/>
                </a:solidFill>
                <a:effectLst/>
                <a:latin typeface="Times New Roman" panose="02020603050405020304" pitchFamily="18" charset="0"/>
                <a:ea typeface="宋体" panose="02010600030101010101" pitchFamily="2" charset="-122"/>
              </a:rPr>
              <a:t>                     (d) </a:t>
            </a:r>
            <a:r>
              <a:rPr lang="zh-CN"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参数适中</a:t>
            </a:r>
            <a:r>
              <a:rPr lang="en-US" altLang="zh-CN" sz="1200" dirty="0">
                <a:solidFill>
                  <a:srgbClr val="000000"/>
                </a:solidFill>
                <a:effectLst/>
                <a:latin typeface="Times New Roman" panose="02020603050405020304" pitchFamily="18" charset="0"/>
                <a:ea typeface="宋体" panose="02010600030101010101" pitchFamily="2" charset="-122"/>
              </a:rPr>
              <a:t>                    (e) </a:t>
            </a:r>
            <a:r>
              <a:rPr lang="zh-CN"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参数过小</a:t>
            </a:r>
            <a:endParaRPr lang="zh-CN" altLang="en-US" sz="1200" dirty="0"/>
          </a:p>
        </p:txBody>
      </p:sp>
      <p:sp>
        <p:nvSpPr>
          <p:cNvPr id="17" name="日期占位符 16"/>
          <p:cNvSpPr>
            <a:spLocks noGrp="1"/>
          </p:cNvSpPr>
          <p:nvPr>
            <p:ph type="dt" sz="half" idx="10"/>
          </p:nvPr>
        </p:nvSpPr>
        <p:spPr/>
        <p:txBody>
          <a:bodyPr/>
          <a:lstStyle/>
          <a:p>
            <a:fld id="{D856EEB6-4D45-45B6-88D9-2B0B393CDACD}"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7429" y="116778"/>
            <a:ext cx="3397546" cy="338554"/>
          </a:xfrm>
          <a:prstGeom prst="rect">
            <a:avLst/>
          </a:prstGeom>
          <a:noFill/>
        </p:spPr>
        <p:txBody>
          <a:bodyPr wrap="square" rtlCol="0">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6.8 </a:t>
            </a:r>
            <a:r>
              <a:rPr lang="zh-CN" altLang="en-US" sz="1600" b="1" dirty="0">
                <a:solidFill>
                  <a:srgbClr val="000000"/>
                </a:solidFill>
                <a:latin typeface="微软雅黑" panose="020B0503020204020204" pitchFamily="34" charset="-122"/>
                <a:ea typeface="微软雅黑" panose="020B0503020204020204" pitchFamily="34" charset="-122"/>
              </a:rPr>
              <a:t>小结</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743" y="1112146"/>
            <a:ext cx="6386513" cy="3230245"/>
          </a:xfrm>
          <a:prstGeom prst="rect">
            <a:avLst/>
          </a:prstGeom>
          <a:noFill/>
        </p:spPr>
        <p:txBody>
          <a:bodyPr wrap="square">
            <a:spAutoFit/>
          </a:bodyPr>
          <a:lstStyle/>
          <a:p>
            <a:pPr marL="285750" indent="-285750" fontAlgn="base">
              <a:spcBef>
                <a:spcPts val="1200"/>
              </a:spcBef>
              <a:spcAft>
                <a:spcPct val="0"/>
              </a:spcAft>
              <a:buClr>
                <a:srgbClr val="006600"/>
              </a:buClr>
              <a:buSzPct val="90000"/>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章节小结</a:t>
            </a:r>
            <a:endParaRPr lang="en-US" altLang="zh-CN" sz="1600" b="1" dirty="0">
              <a:solidFill>
                <a:srgbClr val="000066"/>
              </a:solidFill>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latin typeface="微软雅黑" panose="020B0503020204020204" pitchFamily="34" charset="-122"/>
                <a:ea typeface="微软雅黑" panose="020B0503020204020204" pitchFamily="34" charset="-122"/>
              </a:rPr>
              <a:t>       图像复原是从退化图像中重建真实场景的逆问题，其关键挑战在于问题的不适定性及噪声干扰。</a:t>
            </a:r>
            <a:endParaRPr lang="zh-CN" altLang="en-US" sz="1600" b="1" dirty="0">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本章围绕线性退化模型 </a:t>
            </a:r>
            <a:r>
              <a:rPr lang="en-US" altLang="zh-CN" sz="1600" b="1" dirty="0">
                <a:latin typeface="微软雅黑" panose="020B0503020204020204" pitchFamily="34" charset="-122"/>
                <a:ea typeface="微软雅黑" panose="020B0503020204020204" pitchFamily="34" charset="-122"/>
              </a:rPr>
              <a:t>f=H</a:t>
            </a:r>
            <a:r>
              <a:rPr lang="en-US" altLang="zh-CN" sz="1600" b="1" dirty="0" err="1">
                <a:latin typeface="微软雅黑" panose="020B0503020204020204" pitchFamily="34" charset="-122"/>
                <a:ea typeface="微软雅黑" panose="020B0503020204020204" pitchFamily="34" charset="-122"/>
              </a:rPr>
              <a:t>u+n</a:t>
            </a:r>
            <a:r>
              <a:rPr lang="zh-CN" altLang="en-US" sz="1600" b="1" dirty="0">
                <a:latin typeface="微软雅黑" panose="020B0503020204020204" pitchFamily="34" charset="-122"/>
                <a:ea typeface="微软雅黑" panose="020B0503020204020204" pitchFamily="34" charset="-122"/>
              </a:rPr>
              <a:t>，介绍了滤波、正则化和贝叶斯推断等方法。其中：</a:t>
            </a:r>
            <a:endParaRPr lang="zh-CN" altLang="en-US" sz="1600" b="1" dirty="0">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滤波方法求解快速但对噪声敏感，</a:t>
            </a:r>
            <a:endParaRPr lang="zh-CN" altLang="en-US" sz="1600" b="1" dirty="0">
              <a:solidFill>
                <a:schemeClr val="tx1"/>
              </a:solidFill>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正则化方法通过引入先验约束提升复原效果</a:t>
            </a:r>
            <a:endParaRPr lang="zh-CN" altLang="en-US" sz="1600" b="1" dirty="0">
              <a:solidFill>
                <a:schemeClr val="tx1"/>
              </a:solidFill>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参数选择与复杂噪声建模仍是研究重点。</a:t>
            </a:r>
            <a:endParaRPr lang="zh-CN" altLang="en-US" sz="1600" b="1" dirty="0">
              <a:solidFill>
                <a:schemeClr val="tx1"/>
              </a:solidFill>
              <a:latin typeface="微软雅黑" panose="020B0503020204020204" pitchFamily="34" charset="-122"/>
              <a:ea typeface="微软雅黑" panose="020B0503020204020204" pitchFamily="34" charset="-122"/>
            </a:endParaRPr>
          </a:p>
          <a:p>
            <a:pPr fontAlgn="base">
              <a:spcBef>
                <a:spcPts val="1200"/>
              </a:spcBef>
              <a:spcAft>
                <a:spcPct val="0"/>
              </a:spcAft>
              <a:buClr>
                <a:srgbClr val="006600"/>
              </a:buClr>
              <a:buSzPct val="90000"/>
              <a:defRPr/>
            </a:pP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需要掌握和深刻理解贝叶斯推断（最大似然、最大后验建模框架）</a:t>
            </a:r>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fld id="{18BBB7C3-5F19-4B1A-9F11-7D00DB6C074B}"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
        <p:nvSpPr>
          <p:cNvPr id="8" name="文本框 7"/>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结束语</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ACC1B-0A8E-4A25-9686-011E52C22032}" type="datetime1">
              <a:rPr lang="zh-CN" altLang="en-US" smtClean="0"/>
            </a:fld>
            <a:endParaRPr lang="en-US" dirty="0"/>
          </a:p>
        </p:txBody>
      </p:sp>
      <p:sp>
        <p:nvSpPr>
          <p:cNvPr id="3" name="灯片编号占位符 2"/>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787429" y="116778"/>
            <a:ext cx="3397546" cy="338554"/>
          </a:xfrm>
          <a:prstGeom prst="rect">
            <a:avLst/>
          </a:prstGeom>
          <a:noFill/>
        </p:spPr>
        <p:txBody>
          <a:bodyPr wrap="square" rtlCol="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开源作业实战</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作业</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18973" y="1578028"/>
            <a:ext cx="6250948" cy="1158138"/>
          </a:xfrm>
          <a:prstGeom prst="rect">
            <a:avLst/>
          </a:prstGeom>
          <a:noFill/>
        </p:spPr>
        <p:txBody>
          <a:bodyPr wrap="square" rtlCol="0">
            <a:spAutoFit/>
          </a:bodyPr>
          <a:lstStyle/>
          <a:p>
            <a:pPr>
              <a:lnSpc>
                <a:spcPct val="150000"/>
              </a:lnSpc>
            </a:pPr>
            <a:r>
              <a:rPr lang="zh-CN" altLang="en-US" sz="1600" dirty="0" smtClean="0"/>
              <a:t>对图像添加不同类型噪声，并通过维纳滤波、几何均值滤波等方法复原。</a:t>
            </a:r>
            <a:endParaRPr lang="en-US" altLang="zh-CN" sz="1600" dirty="0" smtClean="0"/>
          </a:p>
          <a:p>
            <a:pPr>
              <a:lnSpc>
                <a:spcPct val="150000"/>
              </a:lnSpc>
            </a:pPr>
            <a:r>
              <a:rPr lang="zh-CN" altLang="en-US" sz="1600" dirty="0" smtClean="0"/>
              <a:t>（见教材</a:t>
            </a:r>
            <a:r>
              <a:rPr lang="en-US" altLang="zh-CN" sz="1600" dirty="0" smtClean="0"/>
              <a:t>10.3</a:t>
            </a:r>
            <a:r>
              <a:rPr lang="zh-CN" altLang="en-US" sz="1600" dirty="0" smtClean="0"/>
              <a:t>）</a:t>
            </a:r>
            <a:endParaRPr lang="zh-CN" alt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321408" y="574301"/>
            <a:ext cx="6266717"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下图表示的是一种场景中目标运动造成的模糊退化，如果在拍摄过程中摄像机发生振动也会产生这种退化。目标的图案沿运动方向拖长，变得有叠影了。</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1345791" y="3597569"/>
            <a:ext cx="904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原图像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4131616" y="3597569"/>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b="1">
                <a:solidFill>
                  <a:schemeClr val="tx1"/>
                </a:solidFill>
                <a:latin typeface="微软雅黑" panose="020B0503020204020204" pitchFamily="34" charset="-122"/>
                <a:ea typeface="微软雅黑" panose="020B0503020204020204" pitchFamily="34" charset="-122"/>
              </a:rPr>
              <a:t>运动模糊的图像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11" name="Picture 4" descr="a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5759" y="1901317"/>
            <a:ext cx="251936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71" y="1901317"/>
            <a:ext cx="26638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542989" y="210043"/>
            <a:ext cx="800219"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退化模型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33452" y="111401"/>
            <a:ext cx="2382383"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6.2</a:t>
            </a:r>
            <a:r>
              <a:rPr lang="zh-CN" altLang="en-US" b="1" dirty="0">
                <a:solidFill>
                  <a:srgbClr val="000000"/>
                </a:solidFill>
                <a:latin typeface="微软雅黑" panose="020B0503020204020204" pitchFamily="34" charset="-122"/>
                <a:ea typeface="微软雅黑" panose="020B0503020204020204" pitchFamily="34" charset="-122"/>
              </a:rPr>
              <a:t>图像模糊退化建模</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BD75B0C0-ADDD-4CB7-8E9A-D670DC4654F9}"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321408" y="574301"/>
            <a:ext cx="6536592" cy="340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下图表示的是随机噪声的叠加，这也可看作一种具有随机性的退化。原来只有目标的图像叠加了许多随机的亮点和暗点。</a:t>
            </a:r>
            <a:endParaRPr lang="zh-CN" altLang="en-US"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1345791" y="3597569"/>
            <a:ext cx="904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原图像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4131616" y="3597569"/>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b="1">
                <a:solidFill>
                  <a:schemeClr val="tx1"/>
                </a:solidFill>
                <a:latin typeface="微软雅黑" panose="020B0503020204020204" pitchFamily="34" charset="-122"/>
                <a:ea typeface="微软雅黑" panose="020B0503020204020204" pitchFamily="34" charset="-122"/>
              </a:rPr>
              <a:t>有随机噪声的图像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9" name="Picture 4" descr="a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9660" y="1907858"/>
            <a:ext cx="244792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060" y="1836420"/>
            <a:ext cx="25193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542989" y="210043"/>
            <a:ext cx="800219"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退化模型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33452" y="111401"/>
            <a:ext cx="2382383"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6.2</a:t>
            </a:r>
            <a:r>
              <a:rPr lang="zh-CN" altLang="en-US" b="1" dirty="0">
                <a:solidFill>
                  <a:srgbClr val="000000"/>
                </a:solidFill>
                <a:latin typeface="微软雅黑" panose="020B0503020204020204" pitchFamily="34" charset="-122"/>
                <a:ea typeface="微软雅黑" panose="020B0503020204020204" pitchFamily="34" charset="-122"/>
              </a:rPr>
              <a:t>图像模糊退化建模</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68CE8CD9-B279-496C-8B33-C03436D399E6}"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307992"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图像复原定义：</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675005" indent="-285750">
              <a:spcBef>
                <a:spcPts val="150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谓图像复原，是指去除或减轻在获取数字图像过程中发生的图像质量下降（退化）。这些退化包括由光学系统、运动等等造成图像的模糊，以及源自电路和光度学因素的噪声。</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675005" indent="-285750">
              <a:spcBef>
                <a:spcPts val="150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图像复原的目标是对退化的图像进行处理，使它趋向于恢复成没有退化的理想图像。成像过程的每一个环节（透镜，感光片，数字化等等）都会引起退化。</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12700" algn="l">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数学建模：</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buFont typeface="Wingdings" panose="05000000000000000000" charset="0"/>
              <a:buChar char="l"/>
              <a:defRPr/>
            </a:pP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连续与离散模型建模：</a:t>
            </a:r>
            <a:r>
              <a:rPr lang="zh-CN" altLang="en-US" sz="1600" b="1" dirty="0">
                <a:solidFill>
                  <a:schemeClr val="tx1"/>
                </a:solidFill>
                <a:latin typeface="微软雅黑" panose="020B0503020204020204" pitchFamily="34" charset="-122"/>
                <a:ea typeface="微软雅黑" panose="020B0503020204020204" pitchFamily="34" charset="-122"/>
              </a:rPr>
              <a:t>在进行图像复原时，既可以用连续数学，也可以用离散数学进行建模。</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buFont typeface="Wingdings" panose="05000000000000000000" charset="0"/>
              <a:buChar char="l"/>
              <a:defRPr/>
            </a:pP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空间域和频率域建模：两种处理域</a:t>
            </a:r>
            <a:r>
              <a:rPr lang="zh-CN" altLang="en-US" sz="1600" b="1" dirty="0">
                <a:solidFill>
                  <a:schemeClr val="tx1"/>
                </a:solidFill>
                <a:latin typeface="微软雅黑" panose="020B0503020204020204" pitchFamily="34" charset="-122"/>
                <a:ea typeface="微软雅黑" panose="020B0503020204020204" pitchFamily="34" charset="-122"/>
              </a:rPr>
              <a:t>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13375" y="221405"/>
            <a:ext cx="115911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图像复原定义</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solidFill>
              </a:rPr>
              <a:t>12</a:t>
            </a:r>
            <a:endParaRPr lang="en-US" sz="1200" b="1" dirty="0">
              <a:solidFill>
                <a:schemeClr val="tx1"/>
              </a:solidFill>
            </a:endParaRPr>
          </a:p>
        </p:txBody>
      </p:sp>
      <p:sp>
        <p:nvSpPr>
          <p:cNvPr id="2" name="文本框 1"/>
          <p:cNvSpPr txBox="1"/>
          <p:nvPr/>
        </p:nvSpPr>
        <p:spPr>
          <a:xfrm>
            <a:off x="649518" y="128161"/>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0DF4418F-978E-4E83-965A-5A6549480C46}"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518160" y="655320"/>
            <a:ext cx="6025515" cy="344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图像复原方法分类：</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按采用的优化</a:t>
            </a:r>
            <a:r>
              <a:rPr lang="zh-CN" altLang="en-US" sz="1600" b="1" dirty="0">
                <a:solidFill>
                  <a:srgbClr val="000066"/>
                </a:solidFill>
                <a:latin typeface="微软雅黑" panose="020B0503020204020204" pitchFamily="34" charset="-122"/>
                <a:ea typeface="微软雅黑" panose="020B0503020204020204" pitchFamily="34" charset="-122"/>
              </a:rPr>
              <a:t>技术</a:t>
            </a:r>
            <a:r>
              <a:rPr lang="zh-CN" altLang="en-US" sz="1600" b="1" dirty="0">
                <a:solidFill>
                  <a:schemeClr val="tx1"/>
                </a:solidFill>
                <a:latin typeface="微软雅黑" panose="020B0503020204020204" pitchFamily="34" charset="-122"/>
                <a:ea typeface="微软雅黑" panose="020B0503020204020204" pitchFamily="34" charset="-122"/>
              </a:rPr>
              <a:t>：无约束和有约束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41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按采用的</a:t>
            </a:r>
            <a:r>
              <a:rPr lang="zh-CN" altLang="en-US" sz="1600" b="1" dirty="0">
                <a:solidFill>
                  <a:srgbClr val="000066"/>
                </a:solidFill>
                <a:latin typeface="微软雅黑" panose="020B0503020204020204" pitchFamily="34" charset="-122"/>
                <a:ea typeface="微软雅黑" panose="020B0503020204020204" pitchFamily="34" charset="-122"/>
              </a:rPr>
              <a:t>策略</a:t>
            </a:r>
            <a:r>
              <a:rPr lang="zh-CN" altLang="en-US" sz="1600" b="1" dirty="0">
                <a:solidFill>
                  <a:schemeClr val="tx1"/>
                </a:solidFill>
                <a:latin typeface="微软雅黑" panose="020B0503020204020204" pitchFamily="34" charset="-122"/>
                <a:ea typeface="微软雅黑" panose="020B0503020204020204" pitchFamily="34" charset="-122"/>
              </a:rPr>
              <a:t>：自动和交互</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41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按采用的</a:t>
            </a:r>
            <a:r>
              <a:rPr lang="zh-CN" altLang="en-US" sz="1600" b="1" dirty="0">
                <a:solidFill>
                  <a:srgbClr val="000066"/>
                </a:solidFill>
                <a:latin typeface="微软雅黑" panose="020B0503020204020204" pitchFamily="34" charset="-122"/>
                <a:ea typeface="微软雅黑" panose="020B0503020204020204" pitchFamily="34" charset="-122"/>
              </a:rPr>
              <a:t>处理所在域</a:t>
            </a:r>
            <a:r>
              <a:rPr lang="zh-CN" altLang="en-US" sz="1600" b="1" dirty="0">
                <a:solidFill>
                  <a:schemeClr val="tx1"/>
                </a:solidFill>
                <a:latin typeface="微软雅黑" panose="020B0503020204020204" pitchFamily="34" charset="-122"/>
                <a:ea typeface="微软雅黑" panose="020B0503020204020204" pitchFamily="34" charset="-122"/>
              </a:rPr>
              <a:t>：频域和空域 </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389255" indent="0">
              <a:spcBef>
                <a:spcPts val="1410"/>
              </a:spcBef>
              <a:buFont typeface="Wingdings" panose="05000000000000000000" charset="0"/>
              <a:buNone/>
              <a:defRPr/>
            </a:pPr>
            <a:endParaRPr lang="zh-CN" altLang="en-US" sz="1600" b="1" dirty="0">
              <a:solidFill>
                <a:schemeClr val="tx1"/>
              </a:solidFill>
              <a:latin typeface="微软雅黑" panose="020B0503020204020204" pitchFamily="34" charset="-122"/>
              <a:ea typeface="微软雅黑" panose="020B0503020204020204" pitchFamily="34" charset="-122"/>
            </a:endParaRPr>
          </a:p>
          <a:p>
            <a:pPr marL="389255" indent="0">
              <a:spcBef>
                <a:spcPts val="1410"/>
              </a:spcBef>
              <a:buFont typeface="Wingdings" panose="05000000000000000000" charset="0"/>
              <a:buNone/>
              <a:defRPr/>
            </a:pPr>
            <a:r>
              <a:rPr lang="zh-CN" altLang="en-US" sz="1600" b="1" dirty="0">
                <a:solidFill>
                  <a:schemeClr val="tx1"/>
                </a:solidFill>
                <a:latin typeface="微软雅黑" panose="020B0503020204020204" pitchFamily="34" charset="-122"/>
                <a:ea typeface="微软雅黑" panose="020B0503020204020204" pitchFamily="34" charset="-122"/>
              </a:rPr>
              <a:t>现代发展趋势：</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675005" indent="-285750">
              <a:spcBef>
                <a:spcPts val="141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转换为数据驱动的机器学习（深度学习）问题</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675005" indent="-285750">
              <a:spcBef>
                <a:spcPts val="1410"/>
              </a:spcBef>
              <a:buFont typeface="Wingdings" panose="05000000000000000000" charset="0"/>
              <a:buChar char="l"/>
              <a:defRPr/>
            </a:pPr>
            <a:r>
              <a:rPr lang="zh-CN" altLang="en-US" sz="1600" b="1" dirty="0">
                <a:solidFill>
                  <a:schemeClr val="tx1"/>
                </a:solidFill>
                <a:latin typeface="微软雅黑" panose="020B0503020204020204" pitchFamily="34" charset="-122"/>
                <a:ea typeface="微软雅黑" panose="020B0503020204020204" pitchFamily="34" charset="-122"/>
              </a:rPr>
              <a:t>数据</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模型驱动的图像复原</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400674" y="215055"/>
            <a:ext cx="1168643"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图象复原方法</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solidFill>
              </a:rPr>
              <a:t>13</a:t>
            </a:r>
            <a:endParaRPr lang="en-US" sz="1200" b="1" dirty="0">
              <a:solidFill>
                <a:schemeClr val="tx1"/>
              </a:solidFill>
            </a:endParaRPr>
          </a:p>
        </p:txBody>
      </p:sp>
      <p:sp>
        <p:nvSpPr>
          <p:cNvPr id="4" name="文本框 3"/>
          <p:cNvSpPr txBox="1"/>
          <p:nvPr/>
        </p:nvSpPr>
        <p:spPr>
          <a:xfrm>
            <a:off x="649518" y="103643"/>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44F0B54-22BE-4C3C-9641-ABA450AB2FD4}"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p:nvPr/>
        </p:nvSpPr>
        <p:spPr bwMode="auto">
          <a:xfrm>
            <a:off x="321408" y="574301"/>
            <a:ext cx="6536592" cy="18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图像复原与图像增强的异同：</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相同点：改进输入图像的视觉质量 。</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410"/>
              </a:spcBef>
              <a:defRPr/>
            </a:pPr>
            <a:r>
              <a:rPr lang="zh-CN" altLang="en-US" sz="1600" b="1" dirty="0">
                <a:solidFill>
                  <a:srgbClr val="000066"/>
                </a:solidFill>
                <a:latin typeface="微软雅黑" panose="020B0503020204020204" pitchFamily="34" charset="-122"/>
                <a:ea typeface="微软雅黑" panose="020B0503020204020204" pitchFamily="34" charset="-122"/>
              </a:rPr>
              <a:t>不同点：</a:t>
            </a:r>
            <a:r>
              <a:rPr lang="en-US" altLang="zh-CN" sz="1600" b="1" dirty="0">
                <a:solidFill>
                  <a:srgbClr val="000066"/>
                </a:solidFill>
                <a:latin typeface="微软雅黑" panose="020B0503020204020204" pitchFamily="34" charset="-122"/>
                <a:ea typeface="微软雅黑" panose="020B0503020204020204" pitchFamily="34" charset="-122"/>
              </a:rPr>
              <a:t>1)</a:t>
            </a:r>
            <a:r>
              <a:rPr lang="zh-CN" altLang="en-US" sz="1600" b="1" dirty="0">
                <a:solidFill>
                  <a:srgbClr val="000066"/>
                </a:solidFill>
                <a:latin typeface="微软雅黑" panose="020B0503020204020204" pitchFamily="34" charset="-122"/>
                <a:ea typeface="微软雅黑" panose="020B0503020204020204" pitchFamily="34" charset="-122"/>
              </a:rPr>
              <a:t>图像增强目的是取得较好的视觉结果</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不考虑退化原因）；</a:t>
            </a: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图像复原根据相应的退化模型和知识重建或恢复原始图像（考虑退化原因）。</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373913" y="226364"/>
            <a:ext cx="1380998" cy="261610"/>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图像复原与</a:t>
            </a:r>
            <a:r>
              <a:rPr lang="zh-CN" altLang="en-US" sz="1100" b="1" dirty="0" smtClean="0">
                <a:solidFill>
                  <a:schemeClr val="bg1"/>
                </a:solidFill>
                <a:latin typeface="微软雅黑" panose="020B0503020204020204" pitchFamily="34" charset="-122"/>
                <a:ea typeface="微软雅黑" panose="020B0503020204020204" pitchFamily="34" charset="-122"/>
              </a:rPr>
              <a:t>增强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aphicFrame>
        <p:nvGraphicFramePr>
          <p:cNvPr id="9" name="Object 3"/>
          <p:cNvGraphicFramePr>
            <a:graphicFrameLocks noChangeAspect="1"/>
          </p:cNvGraphicFramePr>
          <p:nvPr/>
        </p:nvGraphicFramePr>
        <p:xfrm>
          <a:off x="1519238" y="2949575"/>
          <a:ext cx="3525837" cy="339725"/>
        </p:xfrm>
        <a:graphic>
          <a:graphicData uri="http://schemas.openxmlformats.org/presentationml/2006/ole">
            <mc:AlternateContent xmlns:mc="http://schemas.openxmlformats.org/markup-compatibility/2006">
              <mc:Choice xmlns:v="urn:schemas-microsoft-com:vml" Requires="v">
                <p:oleObj spid="_x0000_s1053" name="Equation" r:id="rId1" imgW="50596800" imgH="4876800" progId="Equation.DSMT4">
                  <p:embed/>
                </p:oleObj>
              </mc:Choice>
              <mc:Fallback>
                <p:oleObj name="Equation" r:id="rId1" imgW="50596800" imgH="4876800" progId="Equation.DSMT4">
                  <p:embed/>
                  <p:pic>
                    <p:nvPicPr>
                      <p:cNvPr id="0" name="图片 2"/>
                      <p:cNvPicPr>
                        <a:picLocks noGrp="1" noChangeAspect="1" noChangeArrowheads="1"/>
                      </p:cNvPicPr>
                      <p:nvPr/>
                    </p:nvPicPr>
                    <p:blipFill>
                      <a:blip r:embed="rId2"/>
                      <a:srcRect/>
                      <a:stretch>
                        <a:fillRect/>
                      </a:stretch>
                    </p:blipFill>
                    <p:spPr bwMode="auto">
                      <a:xfrm>
                        <a:off x="1519238" y="2949575"/>
                        <a:ext cx="3525837" cy="339725"/>
                      </a:xfrm>
                      <a:prstGeom prst="rect">
                        <a:avLst/>
                      </a:prstGeom>
                      <a:noFill/>
                      <a:ln>
                        <a:noFill/>
                      </a:ln>
                    </p:spPr>
                  </p:pic>
                </p:oleObj>
              </mc:Fallback>
            </mc:AlternateContent>
          </a:graphicData>
        </a:graphic>
      </p:graphicFrame>
      <p:graphicFrame>
        <p:nvGraphicFramePr>
          <p:cNvPr id="10" name="Object 4"/>
          <p:cNvGraphicFramePr>
            <a:graphicFrameLocks noChangeAspect="1"/>
          </p:cNvGraphicFramePr>
          <p:nvPr/>
        </p:nvGraphicFramePr>
        <p:xfrm>
          <a:off x="1528763" y="3527425"/>
          <a:ext cx="3270250" cy="320675"/>
        </p:xfrm>
        <a:graphic>
          <a:graphicData uri="http://schemas.openxmlformats.org/presentationml/2006/ole">
            <mc:AlternateContent xmlns:mc="http://schemas.openxmlformats.org/markup-compatibility/2006">
              <mc:Choice xmlns:v="urn:schemas-microsoft-com:vml" Requires="v">
                <p:oleObj spid="_x0000_s1054" name="Equation" r:id="rId3" imgW="49682400" imgH="4876800" progId="Equation.DSMT4">
                  <p:embed/>
                </p:oleObj>
              </mc:Choice>
              <mc:Fallback>
                <p:oleObj name="Equation" r:id="rId3" imgW="49682400" imgH="4876800" progId="Equation.DSMT4">
                  <p:embed/>
                  <p:pic>
                    <p:nvPicPr>
                      <p:cNvPr id="0" name="图片 1"/>
                      <p:cNvPicPr>
                        <a:picLocks noGrp="1" noChangeAspect="1" noChangeArrowheads="1"/>
                      </p:cNvPicPr>
                      <p:nvPr/>
                    </p:nvPicPr>
                    <p:blipFill>
                      <a:blip r:embed="rId4"/>
                      <a:srcRect/>
                      <a:stretch>
                        <a:fillRect/>
                      </a:stretch>
                    </p:blipFill>
                    <p:spPr bwMode="auto">
                      <a:xfrm>
                        <a:off x="1528763" y="3527425"/>
                        <a:ext cx="3270250" cy="320675"/>
                      </a:xfrm>
                      <a:prstGeom prst="rect">
                        <a:avLst/>
                      </a:prstGeom>
                      <a:noFill/>
                      <a:ln>
                        <a:noFill/>
                      </a:ln>
                    </p:spPr>
                  </p:pic>
                </p:oleObj>
              </mc:Fallback>
            </mc:AlternateContent>
          </a:graphicData>
        </a:graphic>
      </p:graphicFrame>
      <p:sp>
        <p:nvSpPr>
          <p:cNvPr id="4" name="文本框 3"/>
          <p:cNvSpPr txBox="1"/>
          <p:nvPr/>
        </p:nvSpPr>
        <p:spPr>
          <a:xfrm>
            <a:off x="649518" y="103643"/>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60D17D6A-EBDE-48BA-90E1-4AE1D0A3D2D1}"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5"/>
          <p:cNvGraphicFramePr>
            <a:graphicFrameLocks noChangeAspect="1"/>
          </p:cNvGraphicFramePr>
          <p:nvPr/>
        </p:nvGraphicFramePr>
        <p:xfrm>
          <a:off x="53975" y="1762125"/>
          <a:ext cx="642938" cy="287338"/>
        </p:xfrm>
        <a:graphic>
          <a:graphicData uri="http://schemas.openxmlformats.org/presentationml/2006/ole">
            <mc:AlternateContent xmlns:mc="http://schemas.openxmlformats.org/markup-compatibility/2006">
              <mc:Choice xmlns:v="urn:schemas-microsoft-com:vml" Requires="v">
                <p:oleObj spid="_x0000_s2119" name="Equation" r:id="rId1" imgW="10972800" imgH="4876800" progId="Equation.DSMT4">
                  <p:embed/>
                </p:oleObj>
              </mc:Choice>
              <mc:Fallback>
                <p:oleObj name="Equation" r:id="rId1" imgW="10972800" imgH="4876800" progId="Equation.DSMT4">
                  <p:embed/>
                  <p:pic>
                    <p:nvPicPr>
                      <p:cNvPr id="0" name="图片 2"/>
                      <p:cNvPicPr>
                        <a:picLocks noGrp="1" noChangeAspect="1" noChangeArrowheads="1"/>
                      </p:cNvPicPr>
                      <p:nvPr/>
                    </p:nvPicPr>
                    <p:blipFill>
                      <a:blip r:embed="rId2"/>
                      <a:srcRect/>
                      <a:stretch>
                        <a:fillRect/>
                      </a:stretch>
                    </p:blipFill>
                    <p:spPr bwMode="auto">
                      <a:xfrm>
                        <a:off x="53975" y="1762125"/>
                        <a:ext cx="642938" cy="287338"/>
                      </a:xfrm>
                      <a:prstGeom prst="rect">
                        <a:avLst/>
                      </a:prstGeom>
                      <a:noFill/>
                      <a:ln>
                        <a:noFill/>
                      </a:ln>
                    </p:spPr>
                  </p:pic>
                </p:oleObj>
              </mc:Fallback>
            </mc:AlternateContent>
          </a:graphicData>
        </a:graphic>
      </p:graphicFrame>
      <p:sp>
        <p:nvSpPr>
          <p:cNvPr id="9" name="Rectangle 6"/>
          <p:cNvSpPr>
            <a:spLocks noChangeArrowheads="1"/>
          </p:cNvSpPr>
          <p:nvPr/>
        </p:nvSpPr>
        <p:spPr bwMode="auto">
          <a:xfrm>
            <a:off x="1428255" y="1636622"/>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dirty="0">
                <a:solidFill>
                  <a:schemeClr val="tx1"/>
                </a:solidFill>
                <a:latin typeface="Arial" panose="020B0604020202020204" pitchFamily="34" charset="0"/>
              </a:rPr>
              <a:t>退化函数</a:t>
            </a:r>
            <a:endParaRPr lang="en-US" altLang="zh-CN" sz="1600" b="1" dirty="0">
              <a:solidFill>
                <a:schemeClr val="tx1"/>
              </a:solidFill>
              <a:latin typeface="Arial" panose="020B0604020202020204" pitchFamily="34" charset="0"/>
            </a:endParaRPr>
          </a:p>
          <a:p>
            <a:pPr algn="ctr" eaLnBrk="1" hangingPunct="1">
              <a:spcBef>
                <a:spcPct val="0"/>
              </a:spcBef>
              <a:buClrTx/>
              <a:buSzTx/>
              <a:buFont typeface="Arial" panose="020B0604020202020204" pitchFamily="34" charset="0"/>
              <a:buNone/>
            </a:pPr>
            <a:endParaRPr lang="zh-CN" altLang="en-US" sz="1600" b="1" dirty="0">
              <a:solidFill>
                <a:schemeClr val="tx1"/>
              </a:solidFill>
              <a:latin typeface="Arial" panose="020B0604020202020204" pitchFamily="34" charset="0"/>
            </a:endParaRPr>
          </a:p>
        </p:txBody>
      </p:sp>
      <p:sp>
        <p:nvSpPr>
          <p:cNvPr id="10" name="Oval 7"/>
          <p:cNvSpPr>
            <a:spLocks noChangeArrowheads="1"/>
          </p:cNvSpPr>
          <p:nvPr/>
        </p:nvSpPr>
        <p:spPr bwMode="auto">
          <a:xfrm>
            <a:off x="3138402" y="1717827"/>
            <a:ext cx="403860" cy="402590"/>
          </a:xfrm>
          <a:prstGeom prst="ellipse">
            <a:avLst/>
          </a:prstGeom>
          <a:solidFill>
            <a:schemeClr val="bg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en-US" altLang="zh-CN" sz="2400">
                <a:solidFill>
                  <a:schemeClr val="tx1"/>
                </a:solidFill>
                <a:latin typeface="Arial" panose="020B0604020202020204" pitchFamily="34" charset="0"/>
              </a:rPr>
              <a:t>+</a:t>
            </a:r>
            <a:endParaRPr lang="en-US" altLang="zh-CN" sz="2400">
              <a:solidFill>
                <a:schemeClr val="tx1"/>
              </a:solidFill>
              <a:latin typeface="Arial" panose="020B0604020202020204" pitchFamily="34" charset="0"/>
            </a:endParaRPr>
          </a:p>
        </p:txBody>
      </p:sp>
      <p:sp>
        <p:nvSpPr>
          <p:cNvPr id="11" name="AutoShape 8"/>
          <p:cNvSpPr>
            <a:spLocks noChangeArrowheads="1"/>
          </p:cNvSpPr>
          <p:nvPr/>
        </p:nvSpPr>
        <p:spPr bwMode="auto">
          <a:xfrm>
            <a:off x="833206" y="1862290"/>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2" name="AutoShape 9"/>
          <p:cNvSpPr>
            <a:spLocks noChangeArrowheads="1"/>
          </p:cNvSpPr>
          <p:nvPr/>
        </p:nvSpPr>
        <p:spPr bwMode="auto">
          <a:xfrm>
            <a:off x="2502998" y="182735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3" name="AutoShape 10"/>
          <p:cNvSpPr>
            <a:spLocks noChangeArrowheads="1"/>
          </p:cNvSpPr>
          <p:nvPr/>
        </p:nvSpPr>
        <p:spPr bwMode="auto">
          <a:xfrm>
            <a:off x="3714664" y="1862290"/>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4" name="AutoShape 11"/>
          <p:cNvSpPr>
            <a:spLocks noChangeArrowheads="1"/>
          </p:cNvSpPr>
          <p:nvPr/>
        </p:nvSpPr>
        <p:spPr bwMode="auto">
          <a:xfrm rot="16200000">
            <a:off x="3137766" y="2479510"/>
            <a:ext cx="459740" cy="172720"/>
          </a:xfrm>
          <a:prstGeom prst="rightArrow">
            <a:avLst>
              <a:gd name="adj1" fmla="val 50000"/>
              <a:gd name="adj2" fmla="val 66483"/>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5" name="Rectangle 12"/>
          <p:cNvSpPr>
            <a:spLocks noChangeArrowheads="1"/>
          </p:cNvSpPr>
          <p:nvPr/>
        </p:nvSpPr>
        <p:spPr bwMode="auto">
          <a:xfrm>
            <a:off x="4309977" y="1501927"/>
            <a:ext cx="979170" cy="73152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800" b="1" dirty="0">
                <a:solidFill>
                  <a:schemeClr val="tx1"/>
                </a:solidFill>
                <a:latin typeface="Arial" panose="020B0604020202020204" pitchFamily="34" charset="0"/>
              </a:rPr>
              <a:t>复原滤波</a:t>
            </a:r>
            <a:endParaRPr lang="en-US" altLang="zh-CN" sz="1800" b="1" dirty="0">
              <a:solidFill>
                <a:schemeClr val="tx1"/>
              </a:solidFill>
            </a:endParaRPr>
          </a:p>
        </p:txBody>
      </p:sp>
      <p:sp>
        <p:nvSpPr>
          <p:cNvPr id="16" name="AutoShape 13"/>
          <p:cNvSpPr>
            <a:spLocks noChangeArrowheads="1"/>
          </p:cNvSpPr>
          <p:nvPr/>
        </p:nvSpPr>
        <p:spPr bwMode="auto">
          <a:xfrm>
            <a:off x="5453812" y="1827358"/>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graphicFrame>
        <p:nvGraphicFramePr>
          <p:cNvPr id="17" name="Object 14"/>
          <p:cNvGraphicFramePr>
            <a:graphicFrameLocks noChangeAspect="1"/>
          </p:cNvGraphicFramePr>
          <p:nvPr/>
        </p:nvGraphicFramePr>
        <p:xfrm>
          <a:off x="3027363" y="1357313"/>
          <a:ext cx="676275" cy="285750"/>
        </p:xfrm>
        <a:graphic>
          <a:graphicData uri="http://schemas.openxmlformats.org/presentationml/2006/ole">
            <mc:AlternateContent xmlns:mc="http://schemas.openxmlformats.org/markup-compatibility/2006">
              <mc:Choice xmlns:v="urn:schemas-microsoft-com:vml" Requires="v">
                <p:oleObj spid="_x0000_s2120" name="Equation" r:id="rId3" imgW="11582400" imgH="4876800" progId="Equation.DSMT4">
                  <p:embed/>
                </p:oleObj>
              </mc:Choice>
              <mc:Fallback>
                <p:oleObj name="Equation" r:id="rId3" imgW="11582400" imgH="4876800" progId="Equation.DSMT4">
                  <p:embed/>
                  <p:pic>
                    <p:nvPicPr>
                      <p:cNvPr id="0" name="图片 1"/>
                      <p:cNvPicPr>
                        <a:picLocks noGrp="1" noChangeAspect="1" noChangeArrowheads="1"/>
                      </p:cNvPicPr>
                      <p:nvPr/>
                    </p:nvPicPr>
                    <p:blipFill>
                      <a:blip r:embed="rId4"/>
                      <a:srcRect/>
                      <a:stretch>
                        <a:fillRect/>
                      </a:stretch>
                    </p:blipFill>
                    <p:spPr bwMode="auto">
                      <a:xfrm>
                        <a:off x="3027363" y="1357313"/>
                        <a:ext cx="676275" cy="285750"/>
                      </a:xfrm>
                      <a:prstGeom prst="rect">
                        <a:avLst/>
                      </a:prstGeom>
                      <a:noFill/>
                      <a:ln>
                        <a:noFill/>
                      </a:ln>
                    </p:spPr>
                  </p:pic>
                </p:oleObj>
              </mc:Fallback>
            </mc:AlternateContent>
          </a:graphicData>
        </a:graphic>
      </p:graphicFrame>
      <p:graphicFrame>
        <p:nvGraphicFramePr>
          <p:cNvPr id="18" name="Object 15"/>
          <p:cNvGraphicFramePr>
            <a:graphicFrameLocks noChangeAspect="1"/>
          </p:cNvGraphicFramePr>
          <p:nvPr/>
        </p:nvGraphicFramePr>
        <p:xfrm>
          <a:off x="3119968" y="2871521"/>
          <a:ext cx="468376" cy="208280"/>
        </p:xfrm>
        <a:graphic>
          <a:graphicData uri="http://schemas.openxmlformats.org/presentationml/2006/ole">
            <mc:AlternateContent xmlns:mc="http://schemas.openxmlformats.org/markup-compatibility/2006">
              <mc:Choice xmlns:v="urn:schemas-microsoft-com:vml" Requires="v">
                <p:oleObj spid="_x0000_s2121" name="Equation" r:id="rId5" imgW="10972800" imgH="4876800" progId="Equation.DSMT4">
                  <p:embed/>
                </p:oleObj>
              </mc:Choice>
              <mc:Fallback>
                <p:oleObj name="Equation" r:id="rId5" imgW="10972800" imgH="4876800" progId="Equation.DSMT4">
                  <p:embed/>
                  <p:pic>
                    <p:nvPicPr>
                      <p:cNvPr id="0" name="图片 3"/>
                      <p:cNvPicPr>
                        <a:picLocks noChangeAspect="1" noChangeArrowheads="1"/>
                      </p:cNvPicPr>
                      <p:nvPr/>
                    </p:nvPicPr>
                    <p:blipFill>
                      <a:blip r:embed="rId6"/>
                      <a:srcRect/>
                      <a:stretch>
                        <a:fillRect/>
                      </a:stretch>
                    </p:blipFill>
                    <p:spPr bwMode="auto">
                      <a:xfrm>
                        <a:off x="3119968" y="2871521"/>
                        <a:ext cx="468376" cy="208280"/>
                      </a:xfrm>
                      <a:prstGeom prst="rect">
                        <a:avLst/>
                      </a:prstGeom>
                      <a:noFill/>
                      <a:ln>
                        <a:noFill/>
                      </a:ln>
                    </p:spPr>
                  </p:pic>
                </p:oleObj>
              </mc:Fallback>
            </mc:AlternateContent>
          </a:graphicData>
        </a:graphic>
      </p:graphicFrame>
      <p:graphicFrame>
        <p:nvGraphicFramePr>
          <p:cNvPr id="19" name="Object 16"/>
          <p:cNvGraphicFramePr>
            <a:graphicFrameLocks noChangeAspect="1"/>
          </p:cNvGraphicFramePr>
          <p:nvPr/>
        </p:nvGraphicFramePr>
        <p:xfrm>
          <a:off x="6016625" y="1741488"/>
          <a:ext cx="590550" cy="263525"/>
        </p:xfrm>
        <a:graphic>
          <a:graphicData uri="http://schemas.openxmlformats.org/presentationml/2006/ole">
            <mc:AlternateContent xmlns:mc="http://schemas.openxmlformats.org/markup-compatibility/2006">
              <mc:Choice xmlns:v="urn:schemas-microsoft-com:vml" Requires="v">
                <p:oleObj spid="_x0000_s2122" name="Equation" r:id="rId7" imgW="10972800" imgH="4876800" progId="Equation.DSMT4">
                  <p:embed/>
                </p:oleObj>
              </mc:Choice>
              <mc:Fallback>
                <p:oleObj name="Equation" r:id="rId7" imgW="10972800" imgH="4876800" progId="Equation.DSMT4">
                  <p:embed/>
                  <p:pic>
                    <p:nvPicPr>
                      <p:cNvPr id="0" name="图片 4"/>
                      <p:cNvPicPr>
                        <a:picLocks noChangeAspect="1" noChangeArrowheads="1"/>
                      </p:cNvPicPr>
                      <p:nvPr/>
                    </p:nvPicPr>
                    <p:blipFill>
                      <a:blip r:embed="rId8"/>
                      <a:srcRect/>
                      <a:stretch>
                        <a:fillRect/>
                      </a:stretch>
                    </p:blipFill>
                    <p:spPr bwMode="auto">
                      <a:xfrm>
                        <a:off x="6016625" y="1741488"/>
                        <a:ext cx="590550" cy="263525"/>
                      </a:xfrm>
                      <a:prstGeom prst="rect">
                        <a:avLst/>
                      </a:prstGeom>
                      <a:noFill/>
                      <a:ln>
                        <a:noFill/>
                      </a:ln>
                    </p:spPr>
                  </p:pic>
                </p:oleObj>
              </mc:Fallback>
            </mc:AlternateContent>
          </a:graphicData>
        </a:graphic>
      </p:graphicFrame>
      <p:sp>
        <p:nvSpPr>
          <p:cNvPr id="21" name="Line 17"/>
          <p:cNvSpPr>
            <a:spLocks noChangeShapeType="1"/>
          </p:cNvSpPr>
          <p:nvPr/>
        </p:nvSpPr>
        <p:spPr bwMode="auto">
          <a:xfrm>
            <a:off x="1049106" y="3013227"/>
            <a:ext cx="0" cy="749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8"/>
          <p:cNvSpPr>
            <a:spLocks noChangeShapeType="1"/>
          </p:cNvSpPr>
          <p:nvPr/>
        </p:nvSpPr>
        <p:spPr bwMode="auto">
          <a:xfrm>
            <a:off x="4362218" y="2941790"/>
            <a:ext cx="0" cy="749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19"/>
          <p:cNvSpPr>
            <a:spLocks noChangeShapeType="1"/>
          </p:cNvSpPr>
          <p:nvPr/>
        </p:nvSpPr>
        <p:spPr bwMode="auto">
          <a:xfrm>
            <a:off x="6378343" y="2940202"/>
            <a:ext cx="0" cy="749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Text Box 20"/>
          <p:cNvSpPr txBox="1">
            <a:spLocks noChangeArrowheads="1"/>
          </p:cNvSpPr>
          <p:nvPr/>
        </p:nvSpPr>
        <p:spPr bwMode="auto">
          <a:xfrm>
            <a:off x="1841268" y="351646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rgbClr val="000066"/>
                </a:solidFill>
                <a:latin typeface="微软雅黑" panose="020B0503020204020204" pitchFamily="34" charset="-122"/>
                <a:ea typeface="微软雅黑" panose="020B0503020204020204" pitchFamily="34" charset="-122"/>
              </a:rPr>
              <a:t>退化过程</a:t>
            </a:r>
            <a:endParaRPr lang="zh-CN" altLang="en-US" sz="1600" b="1">
              <a:solidFill>
                <a:srgbClr val="000066"/>
              </a:solidFill>
              <a:latin typeface="微软雅黑" panose="020B0503020204020204" pitchFamily="34" charset="-122"/>
              <a:ea typeface="微软雅黑" panose="020B0503020204020204" pitchFamily="34" charset="-122"/>
            </a:endParaRPr>
          </a:p>
        </p:txBody>
      </p:sp>
      <p:sp>
        <p:nvSpPr>
          <p:cNvPr id="26" name="Text Box 21"/>
          <p:cNvSpPr txBox="1">
            <a:spLocks noChangeArrowheads="1"/>
          </p:cNvSpPr>
          <p:nvPr/>
        </p:nvSpPr>
        <p:spPr bwMode="auto">
          <a:xfrm>
            <a:off x="4865456" y="351646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b="1">
                <a:solidFill>
                  <a:srgbClr val="000066"/>
                </a:solidFill>
                <a:latin typeface="微软雅黑" panose="020B0503020204020204" pitchFamily="34" charset="-122"/>
                <a:ea typeface="微软雅黑" panose="020B0503020204020204" pitchFamily="34" charset="-122"/>
              </a:rPr>
              <a:t>复原过程</a:t>
            </a:r>
            <a:endParaRPr lang="zh-CN" altLang="en-US" sz="1600" b="1">
              <a:solidFill>
                <a:srgbClr val="0000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332476" y="205530"/>
            <a:ext cx="138099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图像</a:t>
            </a:r>
            <a:r>
              <a:rPr lang="zh-CN" altLang="en-US" sz="1200" b="1" dirty="0" smtClean="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1617951" y="1994483"/>
          <a:ext cx="583423" cy="233369"/>
        </p:xfrm>
        <a:graphic>
          <a:graphicData uri="http://schemas.openxmlformats.org/presentationml/2006/ole">
            <mc:AlternateContent xmlns:mc="http://schemas.openxmlformats.org/markup-compatibility/2006">
              <mc:Choice xmlns:v="urn:schemas-microsoft-com:vml" Requires="v">
                <p:oleObj spid="_x0000_s2123" name="Equation" r:id="rId9" imgW="12192000" imgH="4876800" progId="Equation.DSMT4">
                  <p:embed/>
                </p:oleObj>
              </mc:Choice>
              <mc:Fallback>
                <p:oleObj name="Equation" r:id="rId9" imgW="12192000" imgH="4876800" progId="Equation.DSMT4">
                  <p:embed/>
                  <p:pic>
                    <p:nvPicPr>
                      <p:cNvPr id="0" name="图片 6"/>
                      <p:cNvPicPr/>
                      <p:nvPr/>
                    </p:nvPicPr>
                    <p:blipFill>
                      <a:blip r:embed="rId10"/>
                      <a:stretch>
                        <a:fillRect/>
                      </a:stretch>
                    </p:blipFill>
                    <p:spPr>
                      <a:xfrm>
                        <a:off x="1617951" y="1994483"/>
                        <a:ext cx="583423" cy="233369"/>
                      </a:xfrm>
                      <a:prstGeom prst="rect">
                        <a:avLst/>
                      </a:prstGeom>
                    </p:spPr>
                  </p:pic>
                </p:oleObj>
              </mc:Fallback>
            </mc:AlternateContent>
          </a:graphicData>
        </a:graphic>
      </p:graphicFrame>
      <p:pic>
        <p:nvPicPr>
          <p:cNvPr id="20" name="图片 19"/>
          <p:cNvPicPr>
            <a:picLocks noChangeAspect="1"/>
          </p:cNvPicPr>
          <p:nvPr/>
        </p:nvPicPr>
        <p:blipFill>
          <a:blip r:embed="rId11">
            <a:clrChange>
              <a:clrFrom>
                <a:srgbClr val="FFFFFF"/>
              </a:clrFrom>
              <a:clrTo>
                <a:srgbClr val="FFFFFF">
                  <a:alpha val="0"/>
                </a:srgbClr>
              </a:clrTo>
            </a:clrChange>
          </a:blip>
          <a:stretch>
            <a:fillRect/>
          </a:stretch>
        </p:blipFill>
        <p:spPr>
          <a:xfrm>
            <a:off x="1818287" y="4148360"/>
            <a:ext cx="3263911" cy="555141"/>
          </a:xfrm>
          <a:prstGeom prst="rect">
            <a:avLst/>
          </a:prstGeom>
        </p:spPr>
      </p:pic>
      <p:sp>
        <p:nvSpPr>
          <p:cNvPr id="27" name="文本框 26"/>
          <p:cNvSpPr txBox="1"/>
          <p:nvPr/>
        </p:nvSpPr>
        <p:spPr>
          <a:xfrm>
            <a:off x="649518" y="103643"/>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8" name="日期占位符 27"/>
          <p:cNvSpPr>
            <a:spLocks noGrp="1"/>
          </p:cNvSpPr>
          <p:nvPr>
            <p:ph type="dt" sz="half" idx="10"/>
          </p:nvPr>
        </p:nvSpPr>
        <p:spPr/>
        <p:txBody>
          <a:bodyPr/>
          <a:lstStyle/>
          <a:p>
            <a:fld id="{C2B14F03-413F-42F8-988B-650975867240}" type="datetime1">
              <a:rPr lang="zh-CN" altLang="en-US" smtClean="0"/>
            </a:fld>
            <a:endParaRPr lang="en-US" dirty="0"/>
          </a:p>
        </p:txBody>
      </p:sp>
      <p:sp>
        <p:nvSpPr>
          <p:cNvPr id="29" name="灯片编号占位符 2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p:cNvSpPr txBox="1"/>
          <p:nvPr/>
        </p:nvSpPr>
        <p:spPr bwMode="auto">
          <a:xfrm>
            <a:off x="321408" y="578628"/>
            <a:ext cx="6536592"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退化系统</a:t>
            </a:r>
            <a:r>
              <a:rPr lang="en-US" altLang="zh-CN" sz="1600" b="1" dirty="0">
                <a:solidFill>
                  <a:srgbClr val="000066"/>
                </a:solidFill>
                <a:latin typeface="微软雅黑" panose="020B0503020204020204" pitchFamily="34" charset="-122"/>
                <a:ea typeface="微软雅黑" panose="020B0503020204020204" pitchFamily="34" charset="-122"/>
              </a:rPr>
              <a:t>H</a:t>
            </a:r>
            <a:r>
              <a:rPr lang="zh-CN" altLang="en-US" sz="1600" b="1" dirty="0">
                <a:solidFill>
                  <a:srgbClr val="000066"/>
                </a:solidFill>
                <a:latin typeface="微软雅黑" panose="020B0503020204020204" pitchFamily="34" charset="-122"/>
                <a:ea typeface="微软雅黑" panose="020B0503020204020204" pitchFamily="34" charset="-122"/>
              </a:rPr>
              <a:t>的性质</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线性：</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相加性（</a:t>
            </a:r>
            <a:r>
              <a:rPr lang="en-US" altLang="zh-CN" sz="1600" b="1" dirty="0">
                <a:solidFill>
                  <a:srgbClr val="000066"/>
                </a:solidFill>
                <a:latin typeface="微软雅黑" panose="020B0503020204020204" pitchFamily="34" charset="-122"/>
                <a:ea typeface="微软雅黑" panose="020B0503020204020204" pitchFamily="34" charset="-122"/>
              </a:rPr>
              <a:t>α</a:t>
            </a:r>
            <a:r>
              <a:rPr lang="en-US" altLang="zh-CN" sz="1600" b="1" baseline="-25000" dirty="0">
                <a:solidFill>
                  <a:srgbClr val="000066"/>
                </a:solidFill>
                <a:latin typeface="微软雅黑" panose="020B0503020204020204" pitchFamily="34" charset="-122"/>
                <a:ea typeface="微软雅黑" panose="020B0503020204020204" pitchFamily="34" charset="-122"/>
              </a:rPr>
              <a:t>1</a:t>
            </a:r>
            <a:r>
              <a:rPr lang="en-US" altLang="zh-CN" sz="1600" b="1" dirty="0">
                <a:solidFill>
                  <a:srgbClr val="000066"/>
                </a:solidFill>
                <a:latin typeface="微软雅黑" panose="020B0503020204020204" pitchFamily="34" charset="-122"/>
                <a:ea typeface="微软雅黑" panose="020B0503020204020204" pitchFamily="34" charset="-122"/>
              </a:rPr>
              <a:t> = α</a:t>
            </a:r>
            <a:r>
              <a:rPr lang="en-US" altLang="zh-CN" sz="1600" b="1" baseline="-25000" dirty="0">
                <a:solidFill>
                  <a:srgbClr val="000066"/>
                </a:solidFill>
                <a:latin typeface="微软雅黑" panose="020B0503020204020204" pitchFamily="34" charset="-122"/>
                <a:ea typeface="微软雅黑" panose="020B0503020204020204" pitchFamily="34" charset="-122"/>
              </a:rPr>
              <a:t>2</a:t>
            </a:r>
            <a:r>
              <a:rPr lang="en-US" altLang="zh-CN" sz="1600" b="1" dirty="0">
                <a:solidFill>
                  <a:srgbClr val="000066"/>
                </a:solidFill>
                <a:latin typeface="微软雅黑" panose="020B0503020204020204" pitchFamily="34" charset="-122"/>
                <a:ea typeface="微软雅黑" panose="020B0503020204020204" pitchFamily="34" charset="-122"/>
              </a:rPr>
              <a:t> = 1 </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s-ES" sz="1600" b="1" dirty="0">
                <a:solidFill>
                  <a:srgbClr val="000066"/>
                </a:solidFill>
                <a:latin typeface="微软雅黑" panose="020B0503020204020204" pitchFamily="34" charset="-122"/>
                <a:ea typeface="微软雅黑" panose="020B0503020204020204" pitchFamily="34" charset="-122"/>
              </a:rPr>
              <a:t>一致性（</a:t>
            </a:r>
            <a:r>
              <a:rPr lang="en-US" altLang="zh-CN" sz="1600" b="1" dirty="0">
                <a:solidFill>
                  <a:srgbClr val="000066"/>
                </a:solidFill>
                <a:latin typeface="微软雅黑" panose="020B0503020204020204" pitchFamily="34" charset="-122"/>
                <a:ea typeface="微软雅黑" panose="020B0503020204020204" pitchFamily="34" charset="-122"/>
              </a:rPr>
              <a:t>u</a:t>
            </a:r>
            <a:r>
              <a:rPr lang="es-ES" altLang="zh-CN" sz="1600" b="1" baseline="-25000" dirty="0">
                <a:solidFill>
                  <a:srgbClr val="000066"/>
                </a:solidFill>
                <a:latin typeface="微软雅黑" panose="020B0503020204020204" pitchFamily="34" charset="-122"/>
                <a:ea typeface="微软雅黑" panose="020B0503020204020204" pitchFamily="34" charset="-122"/>
              </a:rPr>
              <a:t>2</a:t>
            </a:r>
            <a:r>
              <a:rPr lang="es-ES" altLang="zh-CN" sz="1600" b="1" dirty="0">
                <a:solidFill>
                  <a:srgbClr val="000066"/>
                </a:solidFill>
                <a:latin typeface="微软雅黑" panose="020B0503020204020204" pitchFamily="34" charset="-122"/>
                <a:ea typeface="微软雅黑" panose="020B0503020204020204" pitchFamily="34" charset="-122"/>
              </a:rPr>
              <a:t>(x, y) = 0 </a:t>
            </a:r>
            <a:r>
              <a:rPr lang="zh-CN" altLang="es-E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endParaRPr lang="zh-CN" altLang="es-E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位置（空间，移）不变性：</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41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979298" y="4159881"/>
            <a:ext cx="4999227" cy="365981"/>
          </a:xfrm>
          <a:prstGeom prst="rect">
            <a:avLst/>
          </a:prstGeom>
        </p:spPr>
      </p:pic>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1034523" y="1434344"/>
            <a:ext cx="5397354" cy="596102"/>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947772" y="2314868"/>
            <a:ext cx="4754419" cy="558613"/>
          </a:xfrm>
          <a:prstGeom prst="rect">
            <a:avLst/>
          </a:prstGeom>
        </p:spPr>
      </p:pic>
      <p:pic>
        <p:nvPicPr>
          <p:cNvPr id="12" name="图片 11"/>
          <p:cNvPicPr>
            <a:picLocks noChangeAspect="1"/>
          </p:cNvPicPr>
          <p:nvPr/>
        </p:nvPicPr>
        <p:blipFill>
          <a:blip r:embed="rId4">
            <a:clrChange>
              <a:clrFrom>
                <a:srgbClr val="FFFFFF"/>
              </a:clrFrom>
              <a:clrTo>
                <a:srgbClr val="FFFFFF">
                  <a:alpha val="0"/>
                </a:srgbClr>
              </a:clrTo>
            </a:clrChange>
          </a:blip>
          <a:stretch>
            <a:fillRect/>
          </a:stretch>
        </p:blipFill>
        <p:spPr>
          <a:xfrm>
            <a:off x="884366" y="3210884"/>
            <a:ext cx="3123643" cy="611594"/>
          </a:xfrm>
          <a:prstGeom prst="rect">
            <a:avLst/>
          </a:prstGeom>
        </p:spPr>
      </p:pic>
      <p:sp>
        <p:nvSpPr>
          <p:cNvPr id="4" name="文本框 3"/>
          <p:cNvSpPr txBox="1"/>
          <p:nvPr/>
        </p:nvSpPr>
        <p:spPr>
          <a:xfrm>
            <a:off x="649518" y="103643"/>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8C9551C0-7426-40C2-8C51-AA85F71529A8}"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332476" y="205530"/>
            <a:ext cx="138099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图像</a:t>
            </a:r>
            <a:r>
              <a:rPr lang="zh-CN" altLang="en-US" sz="1200" b="1" dirty="0" smtClean="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p:cNvSpPr txBox="1"/>
          <p:nvPr/>
        </p:nvSpPr>
        <p:spPr bwMode="auto">
          <a:xfrm>
            <a:off x="321408" y="574301"/>
            <a:ext cx="6536592" cy="434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令有一个冲激函数</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满足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将某个位置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的脉冲函数作为输入，系统的输出为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系统的脉冲响应，也称为点扩散函数（</a:t>
            </a:r>
            <a:r>
              <a:rPr lang="en-US" altLang="zh-CN" sz="1600" b="1" dirty="0">
                <a:solidFill>
                  <a:schemeClr val="tx1"/>
                </a:solidFill>
                <a:latin typeface="微软雅黑" panose="020B0503020204020204" pitchFamily="34" charset="-122"/>
                <a:ea typeface="微软雅黑" panose="020B0503020204020204" pitchFamily="34" charset="-122"/>
              </a:rPr>
              <a:t>PSF-Point Spread Function</a:t>
            </a:r>
            <a:r>
              <a:rPr lang="zh-CN" altLang="en-US" sz="1600" b="1" dirty="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可见线性系统完全可由其脉冲响应表征出来。图像降质在数学上可建模为带有混叠的过程，叠加积分来描述</a:t>
            </a:r>
            <a:r>
              <a:rPr lang="en-US" altLang="zh-CN" sz="1600" b="1" dirty="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nvGraphicFramePr>
        <p:xfrm>
          <a:off x="2301780" y="921230"/>
          <a:ext cx="2181415" cy="616640"/>
        </p:xfrm>
        <a:graphic>
          <a:graphicData uri="http://schemas.openxmlformats.org/presentationml/2006/ole">
            <mc:AlternateContent xmlns:mc="http://schemas.openxmlformats.org/markup-compatibility/2006">
              <mc:Choice xmlns:v="urn:schemas-microsoft-com:vml" Requires="v">
                <p:oleObj spid="_x0000_s3157" name="Equation" r:id="rId1" imgW="2467610" imgH="697865" progId="Equation.DSMT4">
                  <p:embed/>
                </p:oleObj>
              </mc:Choice>
              <mc:Fallback>
                <p:oleObj name="Equation" r:id="rId1" imgW="2467610" imgH="697865" progId="Equation.DSMT4">
                  <p:embed/>
                  <p:pic>
                    <p:nvPicPr>
                      <p:cNvPr id="0" name="图片 1"/>
                      <p:cNvPicPr/>
                      <p:nvPr/>
                    </p:nvPicPr>
                    <p:blipFill>
                      <a:blip r:embed="rId2"/>
                      <a:stretch>
                        <a:fillRect/>
                      </a:stretch>
                    </p:blipFill>
                    <p:spPr>
                      <a:xfrm>
                        <a:off x="2301780" y="921230"/>
                        <a:ext cx="2181415" cy="61664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782892" y="1557572"/>
          <a:ext cx="1620837" cy="400050"/>
        </p:xfrm>
        <a:graphic>
          <a:graphicData uri="http://schemas.openxmlformats.org/presentationml/2006/ole">
            <mc:AlternateContent xmlns:mc="http://schemas.openxmlformats.org/markup-compatibility/2006">
              <mc:Choice xmlns:v="urn:schemas-microsoft-com:vml" Requires="v">
                <p:oleObj spid="_x0000_s3158" name="Equation" r:id="rId3" imgW="1621790" imgH="402590" progId="Equation.DSMT4">
                  <p:embed/>
                </p:oleObj>
              </mc:Choice>
              <mc:Fallback>
                <p:oleObj name="Equation" r:id="rId3" imgW="1621790" imgH="402590" progId="Equation.DSMT4">
                  <p:embed/>
                  <p:pic>
                    <p:nvPicPr>
                      <p:cNvPr id="0" name="图片 3"/>
                      <p:cNvPicPr/>
                      <p:nvPr/>
                    </p:nvPicPr>
                    <p:blipFill>
                      <a:blip r:embed="rId4"/>
                      <a:stretch>
                        <a:fillRect/>
                      </a:stretch>
                    </p:blipFill>
                    <p:spPr>
                      <a:xfrm>
                        <a:off x="782892" y="1557572"/>
                        <a:ext cx="1620837" cy="40005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598990" y="1621228"/>
          <a:ext cx="415925" cy="322263"/>
        </p:xfrm>
        <a:graphic>
          <a:graphicData uri="http://schemas.openxmlformats.org/presentationml/2006/ole">
            <mc:AlternateContent xmlns:mc="http://schemas.openxmlformats.org/markup-compatibility/2006">
              <mc:Choice xmlns:v="urn:schemas-microsoft-com:vml" Requires="v">
                <p:oleObj spid="_x0000_s3159" name="Equation" r:id="rId5" imgW="417830" imgH="324485" progId="Equation.DSMT4">
                  <p:embed/>
                </p:oleObj>
              </mc:Choice>
              <mc:Fallback>
                <p:oleObj name="Equation" r:id="rId5" imgW="417830" imgH="324485" progId="Equation.DSMT4">
                  <p:embed/>
                  <p:pic>
                    <p:nvPicPr>
                      <p:cNvPr id="0" name="图片 4"/>
                      <p:cNvPicPr/>
                      <p:nvPr/>
                    </p:nvPicPr>
                    <p:blipFill>
                      <a:blip r:embed="rId6"/>
                      <a:stretch>
                        <a:fillRect/>
                      </a:stretch>
                    </p:blipFill>
                    <p:spPr>
                      <a:xfrm>
                        <a:off x="3598990" y="1621228"/>
                        <a:ext cx="415925" cy="32226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200515" y="2208972"/>
          <a:ext cx="2414157" cy="331145"/>
        </p:xfrm>
        <a:graphic>
          <a:graphicData uri="http://schemas.openxmlformats.org/presentationml/2006/ole">
            <mc:AlternateContent xmlns:mc="http://schemas.openxmlformats.org/markup-compatibility/2006">
              <mc:Choice xmlns:v="urn:schemas-microsoft-com:vml" Requires="v">
                <p:oleObj spid="_x0000_s3160" name="Equation" r:id="rId7" imgW="2871470" imgH="394970" progId="Equation.DSMT4">
                  <p:embed/>
                </p:oleObj>
              </mc:Choice>
              <mc:Fallback>
                <p:oleObj name="Equation" r:id="rId7" imgW="2871470" imgH="394970" progId="Equation.DSMT4">
                  <p:embed/>
                  <p:pic>
                    <p:nvPicPr>
                      <p:cNvPr id="0" name="图片 5"/>
                      <p:cNvPicPr/>
                      <p:nvPr/>
                    </p:nvPicPr>
                    <p:blipFill>
                      <a:blip r:embed="rId8"/>
                      <a:stretch>
                        <a:fillRect/>
                      </a:stretch>
                    </p:blipFill>
                    <p:spPr>
                      <a:xfrm>
                        <a:off x="2200515" y="2208972"/>
                        <a:ext cx="2414157" cy="33114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21408" y="2744343"/>
          <a:ext cx="976313" cy="360363"/>
        </p:xfrm>
        <a:graphic>
          <a:graphicData uri="http://schemas.openxmlformats.org/presentationml/2006/ole">
            <mc:AlternateContent xmlns:mc="http://schemas.openxmlformats.org/markup-compatibility/2006">
              <mc:Choice xmlns:v="urn:schemas-microsoft-com:vml" Requires="v">
                <p:oleObj spid="_x0000_s3161" name="Equation" r:id="rId9" imgW="978535" imgH="361315" progId="Equation.DSMT4">
                  <p:embed/>
                </p:oleObj>
              </mc:Choice>
              <mc:Fallback>
                <p:oleObj name="Equation" r:id="rId9" imgW="978535" imgH="361315" progId="Equation.DSMT4">
                  <p:embed/>
                  <p:pic>
                    <p:nvPicPr>
                      <p:cNvPr id="0" name="图片 6"/>
                      <p:cNvPicPr/>
                      <p:nvPr/>
                    </p:nvPicPr>
                    <p:blipFill>
                      <a:blip r:embed="rId10"/>
                      <a:stretch>
                        <a:fillRect/>
                      </a:stretch>
                    </p:blipFill>
                    <p:spPr>
                      <a:xfrm>
                        <a:off x="321408" y="2744343"/>
                        <a:ext cx="976313" cy="360363"/>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574932" y="3276056"/>
          <a:ext cx="4879966" cy="1097514"/>
        </p:xfrm>
        <a:graphic>
          <a:graphicData uri="http://schemas.openxmlformats.org/presentationml/2006/ole">
            <mc:AlternateContent xmlns:mc="http://schemas.openxmlformats.org/markup-compatibility/2006">
              <mc:Choice xmlns:v="urn:schemas-microsoft-com:vml" Requires="v">
                <p:oleObj spid="_x0000_s3162" name="Equation" r:id="rId11" imgW="5662930" imgH="1273810" progId="Equation.DSMT4">
                  <p:embed/>
                </p:oleObj>
              </mc:Choice>
              <mc:Fallback>
                <p:oleObj name="Equation" r:id="rId11" imgW="5662930" imgH="1273810" progId="Equation.DSMT4">
                  <p:embed/>
                  <p:pic>
                    <p:nvPicPr>
                      <p:cNvPr id="0" name="图片 9"/>
                      <p:cNvPicPr/>
                      <p:nvPr/>
                    </p:nvPicPr>
                    <p:blipFill>
                      <a:blip r:embed="rId12"/>
                      <a:stretch>
                        <a:fillRect/>
                      </a:stretch>
                    </p:blipFill>
                    <p:spPr>
                      <a:xfrm>
                        <a:off x="1574932" y="3276056"/>
                        <a:ext cx="4879966" cy="1097514"/>
                      </a:xfrm>
                      <a:prstGeom prst="rect">
                        <a:avLst/>
                      </a:prstGeom>
                    </p:spPr>
                  </p:pic>
                </p:oleObj>
              </mc:Fallback>
            </mc:AlternateContent>
          </a:graphicData>
        </a:graphic>
      </p:graphicFrame>
      <p:sp>
        <p:nvSpPr>
          <p:cNvPr id="16" name="文本框 15"/>
          <p:cNvSpPr txBox="1"/>
          <p:nvPr/>
        </p:nvSpPr>
        <p:spPr>
          <a:xfrm>
            <a:off x="675566" y="133997"/>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7" name="日期占位符 16"/>
          <p:cNvSpPr>
            <a:spLocks noGrp="1"/>
          </p:cNvSpPr>
          <p:nvPr>
            <p:ph type="dt" sz="half" idx="10"/>
          </p:nvPr>
        </p:nvSpPr>
        <p:spPr/>
        <p:txBody>
          <a:bodyPr/>
          <a:lstStyle/>
          <a:p>
            <a:fld id="{76846D71-4415-4E45-A7F8-E7A8B907DDC7}"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9" name="文本框 18"/>
          <p:cNvSpPr txBox="1"/>
          <p:nvPr/>
        </p:nvSpPr>
        <p:spPr>
          <a:xfrm>
            <a:off x="5332476" y="205530"/>
            <a:ext cx="138099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图像</a:t>
            </a:r>
            <a:r>
              <a:rPr lang="zh-CN" altLang="en-US" sz="1200" b="1" dirty="0" smtClean="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bwMode="auto">
          <a:xfrm>
            <a:off x="321408" y="574301"/>
            <a:ext cx="6536592" cy="42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考虑加性噪声</a:t>
            </a:r>
            <a:endParaRPr lang="zh-CN" altLang="en-US" sz="1600" b="1">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假设成像系统是</a:t>
            </a:r>
            <a:r>
              <a:rPr lang="zh-CN" altLang="zh-CN" sz="1600" b="1">
                <a:solidFill>
                  <a:schemeClr val="tx1"/>
                </a:solidFill>
                <a:latin typeface="微软雅黑" panose="020B0503020204020204" pitchFamily="34" charset="-122"/>
                <a:ea typeface="微软雅黑" panose="020B0503020204020204" pitchFamily="34" charset="-122"/>
              </a:rPr>
              <a:t>空间不变的（</a:t>
            </a:r>
            <a:r>
              <a:rPr lang="en-US" altLang="zh-CN" sz="1600" b="1">
                <a:solidFill>
                  <a:schemeClr val="tx1"/>
                </a:solidFill>
                <a:latin typeface="微软雅黑" panose="020B0503020204020204" pitchFamily="34" charset="-122"/>
                <a:ea typeface="微软雅黑" panose="020B0503020204020204" pitchFamily="34" charset="-122"/>
              </a:rPr>
              <a:t>Spatial Invariant</a:t>
            </a:r>
            <a:r>
              <a:rPr lang="zh-CN" altLang="zh-CN" sz="1600" b="1">
                <a:solidFill>
                  <a:schemeClr val="tx1"/>
                </a:solidFill>
                <a:latin typeface="微软雅黑" panose="020B0503020204020204" pitchFamily="34" charset="-122"/>
                <a:ea typeface="微软雅黑" panose="020B0503020204020204" pitchFamily="34" charset="-122"/>
              </a:rPr>
              <a:t>）</a:t>
            </a:r>
            <a:r>
              <a:rPr lang="zh-CN" altLang="en-US" sz="1600" b="1">
                <a:solidFill>
                  <a:schemeClr val="tx1"/>
                </a:solidFill>
                <a:latin typeface="微软雅黑" panose="020B0503020204020204" pitchFamily="34" charset="-122"/>
                <a:ea typeface="微软雅黑" panose="020B0503020204020204" pitchFamily="34" charset="-122"/>
              </a:rPr>
              <a:t>的</a:t>
            </a:r>
            <a:r>
              <a:rPr lang="zh-CN" altLang="zh-CN" sz="1600" b="1">
                <a:solidFill>
                  <a:schemeClr val="tx1"/>
                </a:solidFill>
                <a:latin typeface="微软雅黑" panose="020B0503020204020204" pitchFamily="34" charset="-122"/>
                <a:ea typeface="微软雅黑" panose="020B0503020204020204" pitchFamily="34" charset="-122"/>
              </a:rPr>
              <a:t>线性系统</a:t>
            </a:r>
            <a:endParaRPr lang="zh-CN" altLang="en-US" sz="1600" b="1">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zh-CN" sz="1600" b="1">
                <a:solidFill>
                  <a:schemeClr val="tx1"/>
                </a:solidFill>
                <a:latin typeface="微软雅黑" panose="020B0503020204020204" pitchFamily="34" charset="-122"/>
                <a:ea typeface="微软雅黑" panose="020B0503020204020204" pitchFamily="34" charset="-122"/>
              </a:rPr>
              <a:t>图像复原的一类问题是反卷积过程（</a:t>
            </a:r>
            <a:r>
              <a:rPr lang="en-US" altLang="zh-CN" sz="1600" b="1">
                <a:solidFill>
                  <a:schemeClr val="tx1"/>
                </a:solidFill>
                <a:latin typeface="微软雅黑" panose="020B0503020204020204" pitchFamily="34" charset="-122"/>
                <a:ea typeface="微软雅黑" panose="020B0503020204020204" pitchFamily="34" charset="-122"/>
              </a:rPr>
              <a:t>Deconvolution</a:t>
            </a:r>
            <a:r>
              <a:rPr lang="zh-CN" altLang="zh-CN" sz="1600" b="1">
                <a:solidFill>
                  <a:schemeClr val="tx1"/>
                </a:solidFill>
                <a:latin typeface="微软雅黑" panose="020B0503020204020204" pitchFamily="34" charset="-122"/>
                <a:ea typeface="微软雅黑" panose="020B0503020204020204" pitchFamily="34" charset="-122"/>
              </a:rPr>
              <a:t>），目的是由观测图像</a:t>
            </a:r>
            <a:r>
              <a:rPr lang="en-US" altLang="zh-CN" sz="1600" b="1">
                <a:solidFill>
                  <a:schemeClr val="tx1"/>
                </a:solidFill>
                <a:latin typeface="微软雅黑" panose="020B0503020204020204" pitchFamily="34" charset="-122"/>
                <a:ea typeface="微软雅黑" panose="020B0503020204020204" pitchFamily="34" charset="-122"/>
              </a:rPr>
              <a:t> </a:t>
            </a:r>
            <a:r>
              <a:rPr lang="en-US" altLang="zh-CN"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 </a:t>
            </a:r>
            <a:r>
              <a:rPr lang="zh-CN" altLang="zh-CN" sz="1600" b="1">
                <a:solidFill>
                  <a:schemeClr val="tx1"/>
                </a:solidFill>
                <a:latin typeface="微软雅黑" panose="020B0503020204020204" pitchFamily="34" charset="-122"/>
                <a:ea typeface="微软雅黑" panose="020B0503020204020204" pitchFamily="34" charset="-122"/>
              </a:rPr>
              <a:t>估计原始图像</a:t>
            </a:r>
            <a:r>
              <a:rPr lang="en-US" altLang="zh-CN"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732155">
              <a:spcBef>
                <a:spcPts val="1500"/>
              </a:spcBef>
              <a:defRPr/>
            </a:pPr>
            <a:r>
              <a:rPr lang="zh-CN" altLang="en-US" sz="1600" b="1">
                <a:solidFill>
                  <a:schemeClr val="tx1"/>
                </a:solidFill>
                <a:latin typeface="微软雅黑" panose="020B0503020204020204" pitchFamily="34" charset="-122"/>
                <a:ea typeface="微软雅黑" panose="020B0503020204020204" pitchFamily="34" charset="-122"/>
              </a:rPr>
              <a:t>如果</a:t>
            </a:r>
            <a:r>
              <a:rPr lang="en-US" altLang="zh-CN" sz="1600" b="1">
                <a:solidFill>
                  <a:schemeClr val="tx1"/>
                </a:solidFill>
                <a:latin typeface="微软雅黑" panose="020B0503020204020204" pitchFamily="34" charset="-122"/>
                <a:ea typeface="微软雅黑" panose="020B0503020204020204" pitchFamily="34" charset="-122"/>
              </a:rPr>
              <a:t>PSF</a:t>
            </a:r>
            <a:r>
              <a:rPr lang="zh-CN" altLang="en-US" sz="1600" b="1">
                <a:solidFill>
                  <a:schemeClr val="tx1"/>
                </a:solidFill>
                <a:latin typeface="微软雅黑" panose="020B0503020204020204" pitchFamily="34" charset="-122"/>
                <a:ea typeface="微软雅黑" panose="020B0503020204020204" pitchFamily="34" charset="-122"/>
              </a:rPr>
              <a:t>或者模糊核已知，则成为非盲图像复原</a:t>
            </a:r>
            <a:endParaRPr lang="zh-CN" altLang="en-US" sz="1600" b="1">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a:solidFill>
                  <a:schemeClr val="tx1"/>
                </a:solidFill>
                <a:latin typeface="微软雅黑" panose="020B0503020204020204" pitchFamily="34" charset="-122"/>
                <a:ea typeface="微软雅黑" panose="020B0503020204020204" pitchFamily="34" charset="-122"/>
              </a:rPr>
              <a:t>如果</a:t>
            </a:r>
            <a:r>
              <a:rPr lang="en-US" altLang="zh-CN" sz="1600" b="1">
                <a:solidFill>
                  <a:schemeClr val="tx1"/>
                </a:solidFill>
                <a:latin typeface="微软雅黑" panose="020B0503020204020204" pitchFamily="34" charset="-122"/>
                <a:ea typeface="微软雅黑" panose="020B0503020204020204" pitchFamily="34" charset="-122"/>
              </a:rPr>
              <a:t>PSF</a:t>
            </a:r>
            <a:r>
              <a:rPr lang="zh-CN" altLang="en-US" sz="1600" b="1">
                <a:solidFill>
                  <a:schemeClr val="tx1"/>
                </a:solidFill>
                <a:latin typeface="微软雅黑" panose="020B0503020204020204" pitchFamily="34" charset="-122"/>
                <a:ea typeface="微软雅黑" panose="020B0503020204020204" pitchFamily="34" charset="-122"/>
              </a:rPr>
              <a:t>未知，则成为盲图像复原（</a:t>
            </a:r>
            <a:r>
              <a:rPr lang="en-US" altLang="zh-CN" sz="1600" b="1">
                <a:solidFill>
                  <a:schemeClr val="tx1"/>
                </a:solidFill>
                <a:latin typeface="微软雅黑" panose="020B0503020204020204" pitchFamily="34" charset="-122"/>
                <a:ea typeface="微软雅黑" panose="020B0503020204020204" pitchFamily="34" charset="-122"/>
              </a:rPr>
              <a:t>Blind Restoration</a:t>
            </a:r>
            <a:r>
              <a:rPr lang="zh-CN" altLang="en-US" sz="1600" b="1">
                <a:solidFill>
                  <a:schemeClr val="tx1"/>
                </a:solidFill>
                <a:latin typeface="微软雅黑" panose="020B0503020204020204" pitchFamily="34" charset="-122"/>
                <a:ea typeface="微软雅黑" panose="020B0503020204020204" pitchFamily="34" charset="-122"/>
              </a:rPr>
              <a:t>）</a:t>
            </a:r>
            <a:endParaRPr lang="zh-CN" altLang="en-US" sz="1600" b="1">
              <a:solidFill>
                <a:schemeClr val="tx1"/>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1791860" y="986028"/>
          <a:ext cx="3595687" cy="646113"/>
        </p:xfrm>
        <a:graphic>
          <a:graphicData uri="http://schemas.openxmlformats.org/presentationml/2006/ole">
            <mc:AlternateContent xmlns:mc="http://schemas.openxmlformats.org/markup-compatibility/2006">
              <mc:Choice xmlns:v="urn:schemas-microsoft-com:vml" Requires="v">
                <p:oleObj spid="_x0000_s4139" name="Equation" r:id="rId1" imgW="3596640" imgH="647700" progId="Equation.DSMT4">
                  <p:embed/>
                </p:oleObj>
              </mc:Choice>
              <mc:Fallback>
                <p:oleObj name="Equation" r:id="rId1" imgW="3596640" imgH="647700" progId="Equation.DSMT4">
                  <p:embed/>
                  <p:pic>
                    <p:nvPicPr>
                      <p:cNvPr id="0" name="图片 2"/>
                      <p:cNvPicPr/>
                      <p:nvPr/>
                    </p:nvPicPr>
                    <p:blipFill>
                      <a:blip r:embed="rId2"/>
                      <a:stretch>
                        <a:fillRect/>
                      </a:stretch>
                    </p:blipFill>
                    <p:spPr>
                      <a:xfrm>
                        <a:off x="1791860" y="986028"/>
                        <a:ext cx="3595687" cy="646113"/>
                      </a:xfrm>
                      <a:prstGeom prst="rect">
                        <a:avLst/>
                      </a:prstGeom>
                    </p:spPr>
                  </p:pic>
                </p:oleObj>
              </mc:Fallback>
            </mc:AlternateContent>
          </a:graphicData>
        </a:graphic>
      </p:graphicFrame>
      <p:graphicFrame>
        <p:nvGraphicFramePr>
          <p:cNvPr id="6" name="对象 9"/>
          <p:cNvGraphicFramePr>
            <a:graphicFrameLocks noChangeAspect="1"/>
          </p:cNvGraphicFramePr>
          <p:nvPr/>
        </p:nvGraphicFramePr>
        <p:xfrm>
          <a:off x="2132013" y="1966727"/>
          <a:ext cx="2965450" cy="368300"/>
        </p:xfrm>
        <a:graphic>
          <a:graphicData uri="http://schemas.openxmlformats.org/presentationml/2006/ole">
            <mc:AlternateContent xmlns:mc="http://schemas.openxmlformats.org/markup-compatibility/2006">
              <mc:Choice xmlns:v="urn:schemas-microsoft-com:vml" Requires="v">
                <p:oleObj spid="_x0000_s4140" name="Equation" r:id="rId3" imgW="1304925" imgH="163195" progId="Equation.DSMT4">
                  <p:embed/>
                </p:oleObj>
              </mc:Choice>
              <mc:Fallback>
                <p:oleObj name="Equation" r:id="rId3" imgW="1304925" imgH="163195" progId="Equation.DSMT4">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1966727"/>
                        <a:ext cx="2965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10"/>
          <p:cNvGraphicFramePr>
            <a:graphicFrameLocks noChangeAspect="1"/>
          </p:cNvGraphicFramePr>
          <p:nvPr/>
        </p:nvGraphicFramePr>
        <p:xfrm>
          <a:off x="2004378" y="2335027"/>
          <a:ext cx="4473575" cy="1039812"/>
        </p:xfrm>
        <a:graphic>
          <a:graphicData uri="http://schemas.openxmlformats.org/presentationml/2006/ole">
            <mc:AlternateContent xmlns:mc="http://schemas.openxmlformats.org/markup-compatibility/2006">
              <mc:Choice xmlns:v="urn:schemas-microsoft-com:vml" Requires="v">
                <p:oleObj spid="_x0000_s4141" name="Equation" r:id="rId5" imgW="2581275" imgH="601345" progId="Equation.DSMT4">
                  <p:embed/>
                </p:oleObj>
              </mc:Choice>
              <mc:Fallback>
                <p:oleObj name="Equation" r:id="rId5" imgW="2581275" imgH="601345" progId="Equation.DSMT4">
                  <p:embed/>
                  <p:pic>
                    <p:nvPicPr>
                      <p:cNvPr id="0"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378" y="2335027"/>
                        <a:ext cx="4473575"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703493" y="135794"/>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1" name="日期占位符 10"/>
          <p:cNvSpPr>
            <a:spLocks noGrp="1"/>
          </p:cNvSpPr>
          <p:nvPr>
            <p:ph type="dt" sz="half" idx="10"/>
          </p:nvPr>
        </p:nvSpPr>
        <p:spPr/>
        <p:txBody>
          <a:bodyPr/>
          <a:lstStyle/>
          <a:p>
            <a:fld id="{9B72133D-7E0E-41B0-9389-DB2CA9C4E887}" type="datetime1">
              <a:rPr lang="zh-CN" altLang="en-US" smtClean="0"/>
            </a:fld>
            <a:endParaRPr lang="en-US" dirty="0"/>
          </a:p>
        </p:txBody>
      </p:sp>
      <p:sp>
        <p:nvSpPr>
          <p:cNvPr id="12" name="灯片编号占位符 11"/>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32476" y="205530"/>
            <a:ext cx="138099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图像</a:t>
            </a:r>
            <a:r>
              <a:rPr lang="zh-CN" altLang="en-US" sz="1200" b="1" dirty="0" smtClean="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6271" y="117710"/>
            <a:ext cx="1165225" cy="368300"/>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 问题引入</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5614988" y="154298"/>
            <a:ext cx="64633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背景</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436CA721-65CC-4DC3-A1B7-4A6FE4ADE497}"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pic>
        <p:nvPicPr>
          <p:cNvPr id="7" name="图片 6"/>
          <p:cNvPicPr>
            <a:picLocks noChangeAspect="1"/>
          </p:cNvPicPr>
          <p:nvPr/>
        </p:nvPicPr>
        <p:blipFill>
          <a:blip r:embed="rId1"/>
          <a:stretch>
            <a:fillRect/>
          </a:stretch>
        </p:blipFill>
        <p:spPr>
          <a:xfrm>
            <a:off x="371475" y="1295400"/>
            <a:ext cx="6113145" cy="3289300"/>
          </a:xfrm>
          <a:prstGeom prst="rect">
            <a:avLst/>
          </a:prstGeom>
        </p:spPr>
      </p:pic>
      <p:sp>
        <p:nvSpPr>
          <p:cNvPr id="10" name="文本框 9"/>
          <p:cNvSpPr txBox="1"/>
          <p:nvPr/>
        </p:nvSpPr>
        <p:spPr>
          <a:xfrm>
            <a:off x="107315" y="598805"/>
            <a:ext cx="6214110" cy="583565"/>
          </a:xfrm>
          <a:prstGeom prst="rect">
            <a:avLst/>
          </a:prstGeom>
          <a:noFill/>
        </p:spPr>
        <p:txBody>
          <a:bodyPr wrap="square" rtlCol="0" anchor="t">
            <a:spAutoFit/>
          </a:bodyPr>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sym typeface="+mn-ea"/>
              </a:rPr>
              <a:t>图像复原是底层视觉计算问题，不完全退化观测数据到清晰图象的重建问题，欠定（病态），</a:t>
            </a:r>
            <a:r>
              <a:rPr lang="zh-CN" altLang="en-US" sz="1600" b="1" dirty="0">
                <a:solidFill>
                  <a:srgbClr val="000066"/>
                </a:solidFill>
                <a:latin typeface="微软雅黑" panose="020B0503020204020204" pitchFamily="34" charset="-122"/>
                <a:ea typeface="微软雅黑" panose="020B0503020204020204" pitchFamily="34" charset="-122"/>
                <a:sym typeface="+mn-ea"/>
              </a:rPr>
              <a:t>是数学意义上的</a:t>
            </a:r>
            <a:r>
              <a:rPr lang="zh-CN" altLang="en-US" sz="1600" b="1" dirty="0">
                <a:solidFill>
                  <a:srgbClr val="000066"/>
                </a:solidFill>
                <a:latin typeface="微软雅黑" panose="020B0503020204020204" pitchFamily="34" charset="-122"/>
                <a:ea typeface="微软雅黑" panose="020B0503020204020204" pitchFamily="34" charset="-122"/>
                <a:sym typeface="+mn-ea"/>
              </a:rPr>
              <a:t>反问题</a:t>
            </a:r>
            <a:endParaRPr lang="zh-CN" altLang="en-US" sz="1600" b="1" dirty="0">
              <a:solidFill>
                <a:srgbClr val="000066"/>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235683" y="574301"/>
            <a:ext cx="6104792" cy="443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点扩展函数 </a:t>
            </a:r>
            <a:r>
              <a:rPr lang="en-US" altLang="zh-CN" sz="1600" b="1" dirty="0">
                <a:solidFill>
                  <a:srgbClr val="000066"/>
                </a:solidFill>
                <a:latin typeface="微软雅黑" panose="020B0503020204020204" pitchFamily="34" charset="-122"/>
                <a:ea typeface="微软雅黑" panose="020B0503020204020204" pitchFamily="34" charset="-122"/>
              </a:rPr>
              <a:t>Finding PSF (System identification)</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为什么叫点扩展函数</a:t>
            </a:r>
            <a:r>
              <a:rPr lang="en-US" altLang="zh-CN" sz="1600" b="1" dirty="0">
                <a:solidFill>
                  <a:srgbClr val="000066"/>
                </a:solidFill>
                <a:latin typeface="微软雅黑" panose="020B0503020204020204" pitchFamily="34" charset="-122"/>
                <a:ea typeface="微软雅黑" panose="020B0503020204020204" pitchFamily="34" charset="-122"/>
              </a:rPr>
              <a:t>(Point Spread Function)?</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dirty="0">
                <a:solidFill>
                  <a:schemeClr val="tx1"/>
                </a:solidFill>
                <a:latin typeface="微软雅黑" panose="020B0503020204020204" pitchFamily="34" charset="-122"/>
                <a:ea typeface="微软雅黑" panose="020B0503020204020204" pitchFamily="34" charset="-122"/>
              </a:rPr>
              <a:t>如果理想图像是一个点</a:t>
            </a:r>
            <a:r>
              <a:rPr lang="en-US" altLang="zh-CN" sz="1600" b="1" dirty="0">
                <a:solidFill>
                  <a:schemeClr val="tx1"/>
                </a:solidFill>
                <a:latin typeface="微软雅黑" panose="020B0503020204020204" pitchFamily="34" charset="-122"/>
                <a:ea typeface="微软雅黑" panose="020B0503020204020204" pitchFamily="34" charset="-122"/>
              </a:rPr>
              <a:t>(</a:t>
            </a:r>
            <a:r>
              <a:rPr lang="en-US" altLang="zh-CN" sz="1600" b="1" dirty="0" err="1">
                <a:solidFill>
                  <a:schemeClr val="tx1"/>
                </a:solidFill>
                <a:latin typeface="微软雅黑" panose="020B0503020204020204" pitchFamily="34" charset="-122"/>
                <a:ea typeface="微软雅黑" panose="020B0503020204020204" pitchFamily="34" charset="-122"/>
              </a:rPr>
              <a:t>x,y</a:t>
            </a:r>
            <a:r>
              <a:rPr lang="en-US" altLang="zh-CN" sz="1600" b="1" dirty="0">
                <a:solidFill>
                  <a:schemeClr val="tx1"/>
                </a:solidFill>
                <a:latin typeface="微软雅黑" panose="020B0503020204020204" pitchFamily="34" charset="-122"/>
                <a:ea typeface="微软雅黑" panose="020B0503020204020204" pitchFamily="34" charset="-122"/>
              </a:rPr>
              <a:t>)=1</a:t>
            </a:r>
            <a:r>
              <a:rPr lang="zh-CN" altLang="en-US" sz="1600" b="1" dirty="0">
                <a:solidFill>
                  <a:schemeClr val="tx1"/>
                </a:solidFill>
                <a:latin typeface="微软雅黑" panose="020B0503020204020204" pitchFamily="34" charset="-122"/>
                <a:ea typeface="微软雅黑" panose="020B0503020204020204" pitchFamily="34" charset="-122"/>
              </a:rPr>
              <a:t>，且图像采集存在不理想，则系统得到的实际图像不是一个点，而是一群被扩展</a:t>
            </a:r>
            <a:r>
              <a:rPr lang="en-US" altLang="zh-CN" sz="1600" b="1" dirty="0">
                <a:solidFill>
                  <a:schemeClr val="tx1"/>
                </a:solidFill>
                <a:latin typeface="微软雅黑" panose="020B0503020204020204" pitchFamily="34" charset="-122"/>
                <a:ea typeface="微软雅黑" panose="020B0503020204020204" pitchFamily="34" charset="-122"/>
              </a:rPr>
              <a:t>(spread-out)</a:t>
            </a:r>
            <a:r>
              <a:rPr lang="zh-CN" altLang="en-US" sz="1600" b="1" dirty="0">
                <a:solidFill>
                  <a:schemeClr val="tx1"/>
                </a:solidFill>
                <a:latin typeface="微软雅黑" panose="020B0503020204020204" pitchFamily="34" charset="-122"/>
                <a:ea typeface="微软雅黑" panose="020B0503020204020204" pitchFamily="34" charset="-122"/>
              </a:rPr>
              <a:t>了的点</a:t>
            </a:r>
            <a:r>
              <a:rPr lang="en-US" altLang="zh-CN" sz="1600" b="1" dirty="0">
                <a:solidFill>
                  <a:schemeClr val="tx1"/>
                </a:solidFill>
                <a:latin typeface="微软雅黑" panose="020B0503020204020204" pitchFamily="34" charset="-122"/>
                <a:ea typeface="微软雅黑" panose="020B0503020204020204" pitchFamily="34" charset="-122"/>
              </a:rPr>
              <a:t>h(</a:t>
            </a:r>
            <a:r>
              <a:rPr lang="en-US" altLang="zh-CN" sz="1600" b="1" dirty="0" err="1">
                <a:solidFill>
                  <a:schemeClr val="tx1"/>
                </a:solidFill>
                <a:latin typeface="微软雅黑" panose="020B0503020204020204" pitchFamily="34" charset="-122"/>
                <a:ea typeface="微软雅黑" panose="020B0503020204020204" pitchFamily="34" charset="-122"/>
              </a:rPr>
              <a:t>x,y</a:t>
            </a:r>
            <a:r>
              <a:rPr lang="en-US" altLang="zh-CN" sz="1600" b="1" dirty="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什么叫移不变点扩展函数</a:t>
            </a:r>
            <a:r>
              <a:rPr lang="en-US" altLang="zh-CN" sz="1600" b="1" dirty="0">
                <a:solidFill>
                  <a:srgbClr val="000066"/>
                </a:solidFill>
                <a:latin typeface="微软雅黑" panose="020B0503020204020204" pitchFamily="34" charset="-122"/>
                <a:ea typeface="微软雅黑" panose="020B0503020204020204" pitchFamily="34" charset="-122"/>
              </a:rPr>
              <a:t>(PSF)?</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dirty="0">
                <a:solidFill>
                  <a:schemeClr val="tx1"/>
                </a:solidFill>
                <a:latin typeface="微软雅黑" panose="020B0503020204020204" pitchFamily="34" charset="-122"/>
                <a:ea typeface="微软雅黑" panose="020B0503020204020204" pitchFamily="34" charset="-122"/>
              </a:rPr>
              <a:t>图像每一位置上的像素都由相同的</a:t>
            </a:r>
            <a:r>
              <a:rPr lang="en-US" altLang="zh-CN" sz="1600" b="1" dirty="0">
                <a:solidFill>
                  <a:schemeClr val="tx1"/>
                </a:solidFill>
                <a:latin typeface="微软雅黑" panose="020B0503020204020204" pitchFamily="34" charset="-122"/>
                <a:ea typeface="微软雅黑" panose="020B0503020204020204" pitchFamily="34" charset="-122"/>
              </a:rPr>
              <a:t>PSF</a:t>
            </a:r>
            <a:r>
              <a:rPr lang="zh-CN" altLang="en-US" sz="1600" b="1" dirty="0">
                <a:solidFill>
                  <a:schemeClr val="tx1"/>
                </a:solidFill>
                <a:latin typeface="微软雅黑" panose="020B0503020204020204" pitchFamily="34" charset="-122"/>
                <a:ea typeface="微软雅黑" panose="020B0503020204020204" pitchFamily="34" charset="-122"/>
              </a:rPr>
              <a:t>退化得到的，即</a:t>
            </a:r>
            <a:r>
              <a:rPr lang="en-US" altLang="zh-CN" sz="1600" b="1" dirty="0">
                <a:solidFill>
                  <a:schemeClr val="tx1"/>
                </a:solidFill>
                <a:latin typeface="微软雅黑" panose="020B0503020204020204" pitchFamily="34" charset="-122"/>
                <a:ea typeface="微软雅黑" panose="020B0503020204020204" pitchFamily="34" charset="-122"/>
              </a:rPr>
              <a:t>spatially invariant.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什么情况下是移变点扩展函数</a:t>
            </a:r>
            <a:r>
              <a:rPr lang="en-US" altLang="zh-CN" sz="1600" b="1" dirty="0">
                <a:solidFill>
                  <a:srgbClr val="000066"/>
                </a:solidFill>
                <a:latin typeface="微软雅黑" panose="020B0503020204020204" pitchFamily="34" charset="-122"/>
                <a:ea typeface="微软雅黑" panose="020B0503020204020204" pitchFamily="34" charset="-122"/>
              </a:rPr>
              <a:t>(PSF)? </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Unsolved problem</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dirty="0">
                <a:solidFill>
                  <a:schemeClr val="tx1"/>
                </a:solidFill>
                <a:latin typeface="微软雅黑" panose="020B0503020204020204" pitchFamily="34" charset="-122"/>
                <a:ea typeface="微软雅黑" panose="020B0503020204020204" pitchFamily="34" charset="-122"/>
              </a:rPr>
              <a:t>局部模糊</a:t>
            </a:r>
            <a:r>
              <a:rPr lang="en-US" altLang="zh-CN" sz="1600" b="1" dirty="0">
                <a:solidFill>
                  <a:schemeClr val="tx1"/>
                </a:solidFill>
                <a:latin typeface="微软雅黑" panose="020B0503020204020204" pitchFamily="34" charset="-122"/>
                <a:ea typeface="微软雅黑" panose="020B0503020204020204" pitchFamily="34" charset="-122"/>
              </a:rPr>
              <a:t>(local blurs): 1) a person out of focus while the background is in focus; 2) rotational wheels.</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409565" y="189655"/>
            <a:ext cx="1217930"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点扩展函数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67665" y="1047639"/>
            <a:ext cx="5838825" cy="543798"/>
            <a:chOff x="367665" y="1055259"/>
            <a:chExt cx="5838825" cy="543798"/>
          </a:xfrm>
        </p:grpSpPr>
        <p:graphicFrame>
          <p:nvGraphicFramePr>
            <p:cNvPr id="30" name="Object 7"/>
            <p:cNvGraphicFramePr>
              <a:graphicFrameLocks noChangeAspect="1"/>
            </p:cNvGraphicFramePr>
            <p:nvPr/>
          </p:nvGraphicFramePr>
          <p:xfrm>
            <a:off x="1982153" y="1193927"/>
            <a:ext cx="3862387" cy="393700"/>
          </p:xfrm>
          <a:graphic>
            <a:graphicData uri="http://schemas.openxmlformats.org/presentationml/2006/ole">
              <mc:AlternateContent xmlns:mc="http://schemas.openxmlformats.org/markup-compatibility/2006">
                <mc:Choice xmlns:v="urn:schemas-microsoft-com:vml" Requires="v">
                  <p:oleObj spid="_x0000_s5135" name="Equation" r:id="rId1" imgW="44805600" imgH="4572000" progId="Equation.DSMT4">
                    <p:embed/>
                  </p:oleObj>
                </mc:Choice>
                <mc:Fallback>
                  <p:oleObj name="Equation" r:id="rId1" imgW="44805600" imgH="4572000" progId="Equation.DSMT4">
                    <p:embed/>
                    <p:pic>
                      <p:nvPicPr>
                        <p:cNvPr id="0" name="图片 2"/>
                        <p:cNvPicPr>
                          <a:picLocks noChangeAspect="1" noChangeArrowheads="1"/>
                        </p:cNvPicPr>
                        <p:nvPr/>
                      </p:nvPicPr>
                      <p:blipFill>
                        <a:blip r:embed="rId2"/>
                        <a:srcRect/>
                        <a:stretch>
                          <a:fillRect/>
                        </a:stretch>
                      </p:blipFill>
                      <p:spPr bwMode="auto">
                        <a:xfrm>
                          <a:off x="1982153" y="1193927"/>
                          <a:ext cx="38623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 name="组合 7"/>
            <p:cNvGrpSpPr/>
            <p:nvPr/>
          </p:nvGrpSpPr>
          <p:grpSpPr>
            <a:xfrm>
              <a:off x="367665" y="1055259"/>
              <a:ext cx="5838825" cy="543798"/>
              <a:chOff x="367665" y="1062879"/>
              <a:chExt cx="5838825" cy="543798"/>
            </a:xfrm>
          </p:grpSpPr>
          <p:sp>
            <p:nvSpPr>
              <p:cNvPr id="29" name="Rectangle 6"/>
              <p:cNvSpPr>
                <a:spLocks noChangeArrowheads="1"/>
              </p:cNvSpPr>
              <p:nvPr/>
            </p:nvSpPr>
            <p:spPr bwMode="auto">
              <a:xfrm>
                <a:off x="367665" y="1178052"/>
                <a:ext cx="5838825" cy="42862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1" name="Text Box 8"/>
              <p:cNvSpPr txBox="1">
                <a:spLocks noChangeArrowheads="1"/>
              </p:cNvSpPr>
              <p:nvPr/>
            </p:nvSpPr>
            <p:spPr bwMode="auto">
              <a:xfrm>
                <a:off x="830093" y="1062879"/>
                <a:ext cx="1074907"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50000"/>
                  </a:spcBef>
                  <a:buClrTx/>
                  <a:buSzTx/>
                  <a:buFont typeface="Arial" panose="020B0604020202020204" pitchFamily="34" charset="0"/>
                  <a:buNone/>
                </a:pPr>
                <a:r>
                  <a:rPr lang="zh-CN" altLang="en-US" sz="1600">
                    <a:solidFill>
                      <a:schemeClr val="tx1"/>
                    </a:solidFill>
                    <a:latin typeface="Arial" panose="020B0604020202020204" pitchFamily="34" charset="0"/>
                  </a:rPr>
                  <a:t>  退化过程</a:t>
                </a:r>
                <a:endParaRPr lang="zh-CN" altLang="en-US" sz="1600">
                  <a:solidFill>
                    <a:schemeClr val="tx1"/>
                  </a:solidFill>
                  <a:latin typeface="Arial" panose="020B0604020202020204" pitchFamily="34" charset="0"/>
                </a:endParaRPr>
              </a:p>
            </p:txBody>
          </p:sp>
        </p:grpSp>
      </p:grpSp>
      <p:sp>
        <p:nvSpPr>
          <p:cNvPr id="4" name="文本框 3"/>
          <p:cNvSpPr txBox="1"/>
          <p:nvPr/>
        </p:nvSpPr>
        <p:spPr>
          <a:xfrm>
            <a:off x="691812" y="143004"/>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4FE94F52-7C20-45C4-AECF-F92FF9A49F12}"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4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点扩展函数</a:t>
            </a:r>
            <a:r>
              <a:rPr lang="en-US" altLang="zh-CN" sz="1600" b="1" dirty="0">
                <a:solidFill>
                  <a:srgbClr val="000066"/>
                </a:solidFill>
                <a:latin typeface="微软雅黑" panose="020B0503020204020204" pitchFamily="34" charset="-122"/>
                <a:ea typeface="微软雅黑" panose="020B0503020204020204" pitchFamily="34" charset="-122"/>
              </a:rPr>
              <a:t>(PSF)</a:t>
            </a:r>
            <a:r>
              <a:rPr lang="zh-CN" altLang="en-US" sz="1600" b="1" dirty="0">
                <a:solidFill>
                  <a:srgbClr val="000066"/>
                </a:solidFill>
                <a:latin typeface="微软雅黑" panose="020B0503020204020204" pitchFamily="34" charset="-122"/>
                <a:ea typeface="微软雅黑" panose="020B0503020204020204" pitchFamily="34" charset="-122"/>
              </a:rPr>
              <a:t>的特点</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en-US" altLang="zh-CN" sz="1600" b="1" dirty="0">
                <a:solidFill>
                  <a:srgbClr val="000066"/>
                </a:solidFill>
                <a:latin typeface="微软雅黑" panose="020B0503020204020204" pitchFamily="34" charset="-122"/>
                <a:ea typeface="微软雅黑" panose="020B0503020204020204" pitchFamily="34" charset="-122"/>
              </a:rPr>
              <a:t>PSF</a:t>
            </a:r>
            <a:r>
              <a:rPr lang="zh-CN" altLang="en-US" sz="1600" b="1" dirty="0">
                <a:solidFill>
                  <a:srgbClr val="000066"/>
                </a:solidFill>
                <a:latin typeface="微软雅黑" panose="020B0503020204020204" pitchFamily="34" charset="-122"/>
                <a:ea typeface="微软雅黑" panose="020B0503020204020204" pitchFamily="34" charset="-122"/>
              </a:rPr>
              <a:t>的非负性</a:t>
            </a:r>
            <a:r>
              <a:rPr lang="en-US" altLang="zh-CN" sz="1600" b="1" dirty="0">
                <a:solidFill>
                  <a:srgbClr val="000066"/>
                </a:solidFill>
                <a:latin typeface="微软雅黑" panose="020B0503020204020204" pitchFamily="34" charset="-122"/>
                <a:ea typeface="微软雅黑" panose="020B0503020204020204" pitchFamily="34" charset="-122"/>
              </a:rPr>
              <a:t>(non-negative)</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chemeClr val="tx1"/>
                </a:solidFill>
                <a:latin typeface="微软雅黑" panose="020B0503020204020204" pitchFamily="34" charset="-122"/>
                <a:ea typeface="微软雅黑" panose="020B0503020204020204" pitchFamily="34" charset="-122"/>
              </a:rPr>
              <a:t>takes on non-negative values only, because of the physics of the underlying image formation process . </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rgbClr val="000066"/>
                </a:solidFill>
                <a:latin typeface="微软雅黑" panose="020B0503020204020204" pitchFamily="34" charset="-122"/>
                <a:ea typeface="微软雅黑" panose="020B0503020204020204" pitchFamily="34" charset="-122"/>
              </a:rPr>
              <a:t>扩展前 </a:t>
            </a:r>
            <a:r>
              <a:rPr lang="en-US" altLang="zh-CN" sz="1600" b="1" i="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000066"/>
                </a:solidFill>
                <a:latin typeface="微软雅黑" panose="020B0503020204020204" pitchFamily="34" charset="-122"/>
                <a:ea typeface="微软雅黑" panose="020B0503020204020204" pitchFamily="34" charset="-122"/>
              </a:rPr>
              <a:t>和扩展后 </a:t>
            </a:r>
            <a:r>
              <a:rPr lang="en-US" altLang="zh-CN" sz="1600" b="1" i="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000066"/>
                </a:solidFill>
                <a:latin typeface="微软雅黑" panose="020B0503020204020204" pitchFamily="34" charset="-122"/>
                <a:ea typeface="微软雅黑" panose="020B0503020204020204" pitchFamily="34" charset="-122"/>
              </a:rPr>
              <a:t>能量守恒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15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3" name="Object 31"/>
          <p:cNvGraphicFramePr>
            <a:graphicFrameLocks noChangeAspect="1"/>
          </p:cNvGraphicFramePr>
          <p:nvPr/>
        </p:nvGraphicFramePr>
        <p:xfrm>
          <a:off x="4624616" y="2268538"/>
          <a:ext cx="1668305" cy="463757"/>
        </p:xfrm>
        <a:graphic>
          <a:graphicData uri="http://schemas.openxmlformats.org/presentationml/2006/ole">
            <mc:AlternateContent xmlns:mc="http://schemas.openxmlformats.org/markup-compatibility/2006">
              <mc:Choice xmlns:v="urn:schemas-microsoft-com:vml" Requires="v">
                <p:oleObj spid="_x0000_s6187" name="" r:id="rId1" imgW="1130300" imgH="279400" progId="Equation.DSMT4">
                  <p:embed/>
                </p:oleObj>
              </mc:Choice>
              <mc:Fallback>
                <p:oleObj name="" r:id="rId1" imgW="1130300" imgH="27940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616" y="2268538"/>
                        <a:ext cx="1668305" cy="463757"/>
                      </a:xfrm>
                      <a:prstGeom prst="rect">
                        <a:avLst/>
                      </a:prstGeom>
                      <a:noFill/>
                      <a:ln>
                        <a:noFill/>
                      </a:ln>
                    </p:spPr>
                  </p:pic>
                </p:oleObj>
              </mc:Fallback>
            </mc:AlternateContent>
          </a:graphicData>
        </a:graphic>
      </p:graphicFrame>
      <p:graphicFrame>
        <p:nvGraphicFramePr>
          <p:cNvPr id="15" name="Object 32"/>
          <p:cNvGraphicFramePr>
            <a:graphicFrameLocks noChangeAspect="1"/>
          </p:cNvGraphicFramePr>
          <p:nvPr/>
        </p:nvGraphicFramePr>
        <p:xfrm>
          <a:off x="4688468" y="3398251"/>
          <a:ext cx="1350169" cy="612899"/>
        </p:xfrm>
        <a:graphic>
          <a:graphicData uri="http://schemas.openxmlformats.org/presentationml/2006/ole">
            <mc:AlternateContent xmlns:mc="http://schemas.openxmlformats.org/markup-compatibility/2006">
              <mc:Choice xmlns:v="urn:schemas-microsoft-com:vml" Requires="v">
                <p:oleObj spid="_x0000_s6188" name="" r:id="rId3" imgW="838200" imgH="381000" progId="Equation.DSMT4">
                  <p:embed/>
                </p:oleObj>
              </mc:Choice>
              <mc:Fallback>
                <p:oleObj name="" r:id="rId3" imgW="838200" imgH="381000" progId="Equation.DSMT4">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468" y="3398251"/>
                        <a:ext cx="1350169" cy="612899"/>
                      </a:xfrm>
                      <a:prstGeom prst="rect">
                        <a:avLst/>
                      </a:prstGeom>
                      <a:noFill/>
                      <a:ln>
                        <a:noFill/>
                      </a:ln>
                    </p:spPr>
                  </p:pic>
                </p:oleObj>
              </mc:Fallback>
            </mc:AlternateContent>
          </a:graphicData>
        </a:graphic>
      </p:graphicFrame>
      <p:sp>
        <p:nvSpPr>
          <p:cNvPr id="16" name="AutoShape 33"/>
          <p:cNvSpPr>
            <a:spLocks noChangeArrowheads="1"/>
          </p:cNvSpPr>
          <p:nvPr/>
        </p:nvSpPr>
        <p:spPr bwMode="auto">
          <a:xfrm rot="5400000">
            <a:off x="5000784" y="2616753"/>
            <a:ext cx="552450" cy="895350"/>
          </a:xfrm>
          <a:prstGeom prst="notchedRightArrow">
            <a:avLst>
              <a:gd name="adj1" fmla="val 50000"/>
              <a:gd name="adj2" fmla="val 25000"/>
            </a:avLst>
          </a:prstGeom>
          <a:solidFill>
            <a:schemeClr val="accent1"/>
          </a:solidFill>
          <a:ln w="9525">
            <a:solidFill>
              <a:schemeClr val="tx1"/>
            </a:solidFill>
            <a:miter lim="800000"/>
          </a:ln>
        </p:spPr>
        <p:txBody>
          <a:bodyPr rot="10800000" vert="eaVert"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离散</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2" name="AutoShape 34"/>
          <p:cNvSpPr>
            <a:spLocks noChangeArrowheads="1"/>
          </p:cNvSpPr>
          <p:nvPr/>
        </p:nvSpPr>
        <p:spPr bwMode="auto">
          <a:xfrm>
            <a:off x="3696861" y="3391175"/>
            <a:ext cx="550354" cy="401840"/>
          </a:xfrm>
          <a:prstGeom prst="notchedRightArrow">
            <a:avLst>
              <a:gd name="adj1" fmla="val 50000"/>
              <a:gd name="adj2" fmla="val 25000"/>
            </a:avLst>
          </a:pr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8" name="Line 23"/>
          <p:cNvSpPr>
            <a:spLocks noChangeShapeType="1"/>
          </p:cNvSpPr>
          <p:nvPr/>
        </p:nvSpPr>
        <p:spPr bwMode="auto">
          <a:xfrm>
            <a:off x="17416" y="3995211"/>
            <a:ext cx="741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24"/>
          <p:cNvSpPr>
            <a:spLocks noChangeShapeType="1"/>
          </p:cNvSpPr>
          <p:nvPr/>
        </p:nvSpPr>
        <p:spPr bwMode="auto">
          <a:xfrm flipH="1" flipV="1">
            <a:off x="389964" y="3323319"/>
            <a:ext cx="3599" cy="6694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Oval 25"/>
          <p:cNvSpPr>
            <a:spLocks noChangeArrowheads="1"/>
          </p:cNvSpPr>
          <p:nvPr/>
        </p:nvSpPr>
        <p:spPr bwMode="auto">
          <a:xfrm>
            <a:off x="351865" y="3285219"/>
            <a:ext cx="88900" cy="88900"/>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21" name="AutoShape 26"/>
          <p:cNvSpPr>
            <a:spLocks noChangeArrowheads="1"/>
          </p:cNvSpPr>
          <p:nvPr/>
        </p:nvSpPr>
        <p:spPr bwMode="auto">
          <a:xfrm>
            <a:off x="1174953" y="3342958"/>
            <a:ext cx="670606" cy="45005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扩展</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22" name="Rectangle 27"/>
          <p:cNvSpPr>
            <a:spLocks noChangeArrowheads="1"/>
          </p:cNvSpPr>
          <p:nvPr/>
        </p:nvSpPr>
        <p:spPr bwMode="auto">
          <a:xfrm>
            <a:off x="462119" y="3035565"/>
            <a:ext cx="6735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en-US" altLang="zh-CN"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1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grpSp>
        <p:nvGrpSpPr>
          <p:cNvPr id="23" name="Group 2"/>
          <p:cNvGrpSpPr/>
          <p:nvPr/>
        </p:nvGrpSpPr>
        <p:grpSpPr bwMode="auto">
          <a:xfrm>
            <a:off x="2054236" y="3242518"/>
            <a:ext cx="1439295" cy="755448"/>
            <a:chOff x="0" y="0"/>
            <a:chExt cx="1608" cy="687"/>
          </a:xfrm>
        </p:grpSpPr>
        <p:grpSp>
          <p:nvGrpSpPr>
            <p:cNvPr id="26" name="Group 3"/>
            <p:cNvGrpSpPr/>
            <p:nvPr/>
          </p:nvGrpSpPr>
          <p:grpSpPr bwMode="auto">
            <a:xfrm>
              <a:off x="0" y="86"/>
              <a:ext cx="1608" cy="601"/>
              <a:chOff x="0" y="0"/>
              <a:chExt cx="1608" cy="601"/>
            </a:xfrm>
          </p:grpSpPr>
          <p:graphicFrame>
            <p:nvGraphicFramePr>
              <p:cNvPr id="28" name="Object 4"/>
              <p:cNvGraphicFramePr>
                <a:graphicFrameLocks noChangeAspect="1"/>
              </p:cNvGraphicFramePr>
              <p:nvPr/>
            </p:nvGraphicFramePr>
            <p:xfrm>
              <a:off x="0" y="0"/>
              <a:ext cx="1608" cy="601"/>
            </p:xfrm>
            <a:graphic>
              <a:graphicData uri="http://schemas.openxmlformats.org/presentationml/2006/ole">
                <mc:AlternateContent xmlns:mc="http://schemas.openxmlformats.org/markup-compatibility/2006">
                  <mc:Choice xmlns:v="urn:schemas-microsoft-com:vml" Requires="v">
                    <p:oleObj spid="_x0000_s6189" name="" r:id="rId5" imgW="2552700" imgH="1765300" progId="Photoshop.Image.9">
                      <p:embed/>
                    </p:oleObj>
                  </mc:Choice>
                  <mc:Fallback>
                    <p:oleObj name="" r:id="rId5" imgW="2552700" imgH="1765300" progId="Photoshop.Image.9">
                      <p:embed/>
                      <p:pic>
                        <p:nvPicPr>
                          <p:cNvPr id="0"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60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 name="Oval 5"/>
              <p:cNvSpPr>
                <a:spLocks noChangeArrowheads="1"/>
              </p:cNvSpPr>
              <p:nvPr/>
            </p:nvSpPr>
            <p:spPr bwMode="auto">
              <a:xfrm>
                <a:off x="801" y="152"/>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3" name="Oval 6"/>
              <p:cNvSpPr>
                <a:spLocks noChangeArrowheads="1"/>
              </p:cNvSpPr>
              <p:nvPr/>
            </p:nvSpPr>
            <p:spPr bwMode="auto">
              <a:xfrm>
                <a:off x="651" y="218"/>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4" name="Oval 7"/>
              <p:cNvSpPr>
                <a:spLocks noChangeArrowheads="1"/>
              </p:cNvSpPr>
              <p:nvPr/>
            </p:nvSpPr>
            <p:spPr bwMode="auto">
              <a:xfrm>
                <a:off x="543" y="320"/>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5" name="Oval 8"/>
              <p:cNvSpPr>
                <a:spLocks noChangeArrowheads="1"/>
              </p:cNvSpPr>
              <p:nvPr/>
            </p:nvSpPr>
            <p:spPr bwMode="auto">
              <a:xfrm>
                <a:off x="417" y="434"/>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6" name="Oval 9"/>
              <p:cNvSpPr>
                <a:spLocks noChangeArrowheads="1"/>
              </p:cNvSpPr>
              <p:nvPr/>
            </p:nvSpPr>
            <p:spPr bwMode="auto">
              <a:xfrm>
                <a:off x="261" y="506"/>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7" name="Oval 10"/>
              <p:cNvSpPr>
                <a:spLocks noChangeArrowheads="1"/>
              </p:cNvSpPr>
              <p:nvPr/>
            </p:nvSpPr>
            <p:spPr bwMode="auto">
              <a:xfrm>
                <a:off x="957" y="206"/>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8" name="Oval 11"/>
              <p:cNvSpPr>
                <a:spLocks noChangeArrowheads="1"/>
              </p:cNvSpPr>
              <p:nvPr/>
            </p:nvSpPr>
            <p:spPr bwMode="auto">
              <a:xfrm>
                <a:off x="1065" y="290"/>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39" name="Oval 12"/>
              <p:cNvSpPr>
                <a:spLocks noChangeArrowheads="1"/>
              </p:cNvSpPr>
              <p:nvPr/>
            </p:nvSpPr>
            <p:spPr bwMode="auto">
              <a:xfrm>
                <a:off x="1173" y="380"/>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40" name="Oval 13"/>
              <p:cNvSpPr>
                <a:spLocks noChangeArrowheads="1"/>
              </p:cNvSpPr>
              <p:nvPr/>
            </p:nvSpPr>
            <p:spPr bwMode="auto">
              <a:xfrm>
                <a:off x="1335" y="494"/>
                <a:ext cx="56" cy="56"/>
              </a:xfrm>
              <a:prstGeom prst="ellipse">
                <a:avLst/>
              </a:prstGeom>
              <a:solidFill>
                <a:schemeClr val="tx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grpSp>
        <p:sp>
          <p:nvSpPr>
            <p:cNvPr id="27" name="Rectangle 14"/>
            <p:cNvSpPr>
              <a:spLocks noChangeArrowheads="1"/>
            </p:cNvSpPr>
            <p:nvPr/>
          </p:nvSpPr>
          <p:spPr bwMode="auto">
            <a:xfrm>
              <a:off x="710" y="0"/>
              <a:ext cx="464"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en-US" altLang="zh-CN" sz="1800" b="1" i="1">
                  <a:solidFill>
                    <a:schemeClr val="tx1"/>
                  </a:solidFill>
                  <a:latin typeface="Times New Roman" panose="02020603050405020304" pitchFamily="18" charset="0"/>
                  <a:sym typeface="Symbol" panose="05050102010706020507" pitchFamily="18" charset="2"/>
                </a:rPr>
                <a:t>h</a:t>
              </a:r>
              <a:r>
                <a:rPr lang="en-US" altLang="zh-CN" sz="1800" b="1">
                  <a:solidFill>
                    <a:schemeClr val="tx1"/>
                  </a:solidFill>
                  <a:latin typeface="Times New Roman" panose="02020603050405020304" pitchFamily="18" charset="0"/>
                  <a:sym typeface="Symbol" panose="05050102010706020507" pitchFamily="18" charset="2"/>
                </a:rPr>
                <a:t>(</a:t>
              </a:r>
              <a:r>
                <a:rPr lang="en-US" altLang="zh-CN" sz="1800" b="1" i="1">
                  <a:solidFill>
                    <a:schemeClr val="tx1"/>
                  </a:solidFill>
                  <a:latin typeface="Times New Roman" panose="02020603050405020304" pitchFamily="18" charset="0"/>
                  <a:sym typeface="Symbol" panose="05050102010706020507" pitchFamily="18" charset="2"/>
                </a:rPr>
                <a:t>x,y</a:t>
              </a:r>
              <a:r>
                <a:rPr lang="en-US" altLang="zh-CN" sz="1800" b="1">
                  <a:solidFill>
                    <a:schemeClr val="tx1"/>
                  </a:solidFill>
                  <a:latin typeface="Times New Roman" panose="02020603050405020304" pitchFamily="18" charset="0"/>
                  <a:sym typeface="Symbol" panose="05050102010706020507" pitchFamily="18" charset="2"/>
                </a:rPr>
                <a:t>)</a:t>
              </a:r>
              <a:endParaRPr lang="zh-CN" altLang="en-US" sz="1800" b="1">
                <a:solidFill>
                  <a:schemeClr val="tx1"/>
                </a:solidFill>
                <a:latin typeface="Times New Roman" panose="02020603050405020304" pitchFamily="18" charset="0"/>
                <a:sym typeface="Symbol" panose="05050102010706020507" pitchFamily="18" charset="2"/>
              </a:endParaRPr>
            </a:p>
          </p:txBody>
        </p:sp>
      </p:grpSp>
      <p:sp>
        <p:nvSpPr>
          <p:cNvPr id="41" name="Text Box 19"/>
          <p:cNvSpPr txBox="1">
            <a:spLocks noChangeArrowheads="1"/>
          </p:cNvSpPr>
          <p:nvPr/>
        </p:nvSpPr>
        <p:spPr bwMode="auto">
          <a:xfrm>
            <a:off x="4143603" y="4383073"/>
            <a:ext cx="23496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50000"/>
              </a:spcBef>
              <a:buClrTx/>
              <a:buSzTx/>
              <a:buFont typeface="Arial" panose="020B0604020202020204" pitchFamily="34" charset="0"/>
              <a:buNone/>
            </a:pPr>
            <a:r>
              <a:rPr lang="en-US" altLang="zh-CN" sz="1600" b="1" i="1">
                <a:solidFill>
                  <a:schemeClr val="tx1"/>
                </a:solidFill>
                <a:latin typeface="微软雅黑" panose="020B0503020204020204" pitchFamily="34" charset="-122"/>
                <a:ea typeface="微软雅黑" panose="020B0503020204020204" pitchFamily="34" charset="-122"/>
              </a:rPr>
              <a:t>N </a:t>
            </a:r>
            <a:r>
              <a:rPr lang="zh-CN" altLang="en-US" sz="1600" b="1">
                <a:solidFill>
                  <a:schemeClr val="tx1"/>
                </a:solidFill>
                <a:latin typeface="微软雅黑" panose="020B0503020204020204" pitchFamily="34" charset="-122"/>
                <a:ea typeface="微软雅黑" panose="020B0503020204020204" pitchFamily="34" charset="-122"/>
              </a:rPr>
              <a:t>是图像的宽度</a:t>
            </a:r>
            <a:r>
              <a:rPr lang="en-US" altLang="zh-CN" sz="1600" b="1">
                <a:solidFill>
                  <a:schemeClr val="tx1"/>
                </a:solidFill>
                <a:latin typeface="微软雅黑" panose="020B0503020204020204" pitchFamily="34" charset="-122"/>
                <a:ea typeface="微软雅黑" panose="020B0503020204020204" pitchFamily="34" charset="-122"/>
              </a:rPr>
              <a:t>(width)</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42" name="Text Box 20"/>
          <p:cNvSpPr txBox="1">
            <a:spLocks noChangeArrowheads="1"/>
          </p:cNvSpPr>
          <p:nvPr/>
        </p:nvSpPr>
        <p:spPr bwMode="auto">
          <a:xfrm>
            <a:off x="4105503" y="4068748"/>
            <a:ext cx="23877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50000"/>
              </a:spcBef>
              <a:buClrTx/>
              <a:buSzTx/>
              <a:buFont typeface="Arial" panose="020B0604020202020204" pitchFamily="34" charset="0"/>
              <a:buNone/>
            </a:pPr>
            <a:r>
              <a:rPr lang="en-US" altLang="zh-CN" sz="1600" b="1" i="1">
                <a:solidFill>
                  <a:schemeClr val="tx1"/>
                </a:solidFill>
                <a:latin typeface="微软雅黑" panose="020B0503020204020204" pitchFamily="34" charset="-122"/>
                <a:ea typeface="微软雅黑" panose="020B0503020204020204" pitchFamily="34" charset="-122"/>
              </a:rPr>
              <a:t>M </a:t>
            </a:r>
            <a:r>
              <a:rPr lang="zh-CN" altLang="en-US" sz="1600" b="1">
                <a:solidFill>
                  <a:schemeClr val="tx1"/>
                </a:solidFill>
                <a:latin typeface="微软雅黑" panose="020B0503020204020204" pitchFamily="34" charset="-122"/>
                <a:ea typeface="微软雅黑" panose="020B0503020204020204" pitchFamily="34" charset="-122"/>
              </a:rPr>
              <a:t>是图像的高度</a:t>
            </a:r>
            <a:r>
              <a:rPr lang="en-US" altLang="zh-CN" sz="1600" b="1">
                <a:solidFill>
                  <a:schemeClr val="tx1"/>
                </a:solidFill>
                <a:latin typeface="微软雅黑" panose="020B0503020204020204" pitchFamily="34" charset="-122"/>
                <a:ea typeface="微软雅黑" panose="020B0503020204020204" pitchFamily="34" charset="-122"/>
              </a:rPr>
              <a:t>(height)</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41012" y="89029"/>
            <a:ext cx="1835488"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fld id="{20F2519A-7AA0-41A1-9311-358994F0974A}"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
        <p:nvSpPr>
          <p:cNvPr id="31" name="文本框 30"/>
          <p:cNvSpPr txBox="1"/>
          <p:nvPr/>
        </p:nvSpPr>
        <p:spPr>
          <a:xfrm>
            <a:off x="5409565" y="189655"/>
            <a:ext cx="1217930"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点扩展函数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365142"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图像退化的矩阵</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向量表示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假设对两个函数</a:t>
            </a:r>
            <a:r>
              <a:rPr lang="en-US" altLang="zh-CN" sz="1600" b="1" dirty="0">
                <a:solidFill>
                  <a:schemeClr val="tx1"/>
                </a:solidFill>
                <a:latin typeface="微软雅黑" panose="020B0503020204020204" pitchFamily="34" charset="-122"/>
                <a:ea typeface="微软雅黑" panose="020B0503020204020204" pitchFamily="34" charset="-122"/>
              </a:rPr>
              <a:t>u(x)</a:t>
            </a:r>
            <a:r>
              <a:rPr lang="zh-CN" altLang="en-US" sz="1600" b="1" dirty="0">
                <a:solidFill>
                  <a:schemeClr val="tx1"/>
                </a:solidFill>
                <a:latin typeface="微软雅黑" panose="020B0503020204020204" pitchFamily="34" charset="-122"/>
                <a:ea typeface="微软雅黑" panose="020B0503020204020204" pitchFamily="34" charset="-122"/>
              </a:rPr>
              <a:t>和</a:t>
            </a:r>
            <a:r>
              <a:rPr lang="en-US" altLang="zh-CN" sz="1600" b="1" dirty="0">
                <a:solidFill>
                  <a:schemeClr val="tx1"/>
                </a:solidFill>
                <a:latin typeface="微软雅黑" panose="020B0503020204020204" pitchFamily="34" charset="-122"/>
                <a:ea typeface="微软雅黑" panose="020B0503020204020204" pitchFamily="34" charset="-122"/>
              </a:rPr>
              <a:t>h(x)</a:t>
            </a:r>
            <a:r>
              <a:rPr lang="zh-CN" altLang="en-US" sz="1600" b="1" dirty="0">
                <a:solidFill>
                  <a:schemeClr val="tx1"/>
                </a:solidFill>
                <a:latin typeface="微软雅黑" panose="020B0503020204020204" pitchFamily="34" charset="-122"/>
                <a:ea typeface="微软雅黑" panose="020B0503020204020204" pitchFamily="34" charset="-122"/>
              </a:rPr>
              <a:t>进行均匀采样，其结果放到尺寸为</a:t>
            </a:r>
            <a:r>
              <a:rPr lang="en-US" altLang="zh-CN" sz="1600" b="1" dirty="0">
                <a:solidFill>
                  <a:schemeClr val="tx1"/>
                </a:solidFill>
                <a:latin typeface="微软雅黑" panose="020B0503020204020204" pitchFamily="34" charset="-122"/>
                <a:ea typeface="微软雅黑" panose="020B0503020204020204" pitchFamily="34" charset="-122"/>
              </a:rPr>
              <a:t>A</a:t>
            </a:r>
            <a:r>
              <a:rPr lang="zh-CN" altLang="en-US" sz="1600" b="1" dirty="0">
                <a:solidFill>
                  <a:schemeClr val="tx1"/>
                </a:solidFill>
                <a:latin typeface="微软雅黑" panose="020B0503020204020204" pitchFamily="34" charset="-122"/>
                <a:ea typeface="微软雅黑" panose="020B0503020204020204" pitchFamily="34" charset="-122"/>
              </a:rPr>
              <a:t>和</a:t>
            </a:r>
            <a:r>
              <a:rPr lang="en-US" altLang="zh-CN" sz="1600" b="1" dirty="0">
                <a:solidFill>
                  <a:schemeClr val="tx1"/>
                </a:solidFill>
                <a:latin typeface="微软雅黑" panose="020B0503020204020204" pitchFamily="34" charset="-122"/>
                <a:ea typeface="微软雅黑" panose="020B0503020204020204" pitchFamily="34" charset="-122"/>
              </a:rPr>
              <a:t>B</a:t>
            </a:r>
            <a:r>
              <a:rPr lang="zh-CN" altLang="en-US" sz="1600" b="1" dirty="0">
                <a:solidFill>
                  <a:schemeClr val="tx1"/>
                </a:solidFill>
                <a:latin typeface="微软雅黑" panose="020B0503020204020204" pitchFamily="34" charset="-122"/>
                <a:ea typeface="微软雅黑" panose="020B0503020204020204" pitchFamily="34" charset="-122"/>
              </a:rPr>
              <a:t>的两个数组中。假设采样函数的周期是</a:t>
            </a:r>
            <a:r>
              <a:rPr lang="en-US" altLang="zh-CN" sz="1600" b="1" dirty="0">
                <a:solidFill>
                  <a:schemeClr val="tx1"/>
                </a:solidFill>
                <a:latin typeface="微软雅黑" panose="020B0503020204020204" pitchFamily="34" charset="-122"/>
                <a:ea typeface="微软雅黑" panose="020B0503020204020204" pitchFamily="34" charset="-122"/>
              </a:rPr>
              <a:t>M</a:t>
            </a:r>
            <a:r>
              <a:rPr lang="zh-CN" altLang="en-US" sz="1600" b="1" dirty="0">
                <a:solidFill>
                  <a:schemeClr val="tx1"/>
                </a:solidFill>
                <a:latin typeface="微软雅黑" panose="020B0503020204020204" pitchFamily="34" charset="-122"/>
                <a:ea typeface="微软雅黑" panose="020B0503020204020204" pitchFamily="34" charset="-122"/>
              </a:rPr>
              <a:t>，为了避免卷积的各个周期重叠，可取</a:t>
            </a:r>
            <a:r>
              <a:rPr lang="en-US" altLang="zh-CN" sz="1600" b="1" dirty="0">
                <a:solidFill>
                  <a:schemeClr val="tx1"/>
                </a:solidFill>
                <a:latin typeface="微软雅黑" panose="020B0503020204020204" pitchFamily="34" charset="-122"/>
                <a:ea typeface="微软雅黑" panose="020B0503020204020204" pitchFamily="34" charset="-122"/>
              </a:rPr>
              <a:t>M≥A+B-1</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那么它们的时域离散卷积可定义为下式：</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显然，上式也是具有周期</a:t>
            </a:r>
            <a:r>
              <a:rPr lang="en-US" altLang="zh-CN" sz="1600" b="1" dirty="0">
                <a:solidFill>
                  <a:schemeClr val="tx1"/>
                </a:solidFill>
                <a:latin typeface="微软雅黑" panose="020B0503020204020204" pitchFamily="34" charset="-122"/>
                <a:ea typeface="微软雅黑" panose="020B0503020204020204" pitchFamily="34" charset="-122"/>
              </a:rPr>
              <a:t>M</a:t>
            </a:r>
            <a:r>
              <a:rPr lang="zh-CN" altLang="en-US" sz="1600" b="1" dirty="0">
                <a:solidFill>
                  <a:schemeClr val="tx1"/>
                </a:solidFill>
                <a:latin typeface="微软雅黑" panose="020B0503020204020204" pitchFamily="34" charset="-122"/>
                <a:ea typeface="微软雅黑" panose="020B0503020204020204" pitchFamily="34" charset="-122"/>
              </a:rPr>
              <a:t>的序列。 </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4" name="Object 6"/>
          <p:cNvGraphicFramePr/>
          <p:nvPr/>
        </p:nvGraphicFramePr>
        <p:xfrm>
          <a:off x="1162050" y="3473450"/>
          <a:ext cx="4459288" cy="676275"/>
        </p:xfrm>
        <a:graphic>
          <a:graphicData uri="http://schemas.openxmlformats.org/presentationml/2006/ole">
            <mc:AlternateContent xmlns:mc="http://schemas.openxmlformats.org/markup-compatibility/2006">
              <mc:Choice xmlns:v="urn:schemas-microsoft-com:vml" Requires="v">
                <p:oleObj spid="_x0000_s7211" name="Equation" r:id="rId1" imgW="67360800" imgH="10363200" progId="Equation.DSMT4">
                  <p:embed/>
                </p:oleObj>
              </mc:Choice>
              <mc:Fallback>
                <p:oleObj name="Equation" r:id="rId1" imgW="67360800" imgH="10363200" progId="Equation.DSMT4">
                  <p:embed/>
                  <p:pic>
                    <p:nvPicPr>
                      <p:cNvPr id="0" name="Object 6"/>
                      <p:cNvPicPr>
                        <a:picLocks noChangeArrowheads="1"/>
                      </p:cNvPicPr>
                      <p:nvPr/>
                    </p:nvPicPr>
                    <p:blipFill>
                      <a:blip r:embed="rId2"/>
                      <a:srcRect/>
                      <a:stretch>
                        <a:fillRect/>
                      </a:stretch>
                    </p:blipFill>
                    <p:spPr bwMode="auto">
                      <a:xfrm>
                        <a:off x="1162050" y="3473450"/>
                        <a:ext cx="4459288" cy="676275"/>
                      </a:xfrm>
                      <a:prstGeom prst="rect">
                        <a:avLst/>
                      </a:prstGeom>
                      <a:noFill/>
                      <a:ln>
                        <a:noFill/>
                      </a:ln>
                    </p:spPr>
                  </p:pic>
                </p:oleObj>
              </mc:Fallback>
            </mc:AlternateContent>
          </a:graphicData>
        </a:graphic>
      </p:graphicFrame>
      <p:graphicFrame>
        <p:nvGraphicFramePr>
          <p:cNvPr id="5" name="Object 4"/>
          <p:cNvGraphicFramePr/>
          <p:nvPr/>
        </p:nvGraphicFramePr>
        <p:xfrm>
          <a:off x="387350" y="2068513"/>
          <a:ext cx="2740025" cy="673100"/>
        </p:xfrm>
        <a:graphic>
          <a:graphicData uri="http://schemas.openxmlformats.org/presentationml/2006/ole">
            <mc:AlternateContent xmlns:mc="http://schemas.openxmlformats.org/markup-compatibility/2006">
              <mc:Choice xmlns:v="urn:schemas-microsoft-com:vml" Requires="v">
                <p:oleObj spid="_x0000_s7212" name="Equation" r:id="rId3" imgW="49072800" imgH="10972800" progId="Equation.DSMT4">
                  <p:embed/>
                </p:oleObj>
              </mc:Choice>
              <mc:Fallback>
                <p:oleObj name="Equation" r:id="rId3" imgW="49072800" imgH="10972800" progId="Equation.DSMT4">
                  <p:embed/>
                  <p:pic>
                    <p:nvPicPr>
                      <p:cNvPr id="0" name="Object 4"/>
                      <p:cNvPicPr>
                        <a:picLocks noChangeArrowheads="1"/>
                      </p:cNvPicPr>
                      <p:nvPr/>
                    </p:nvPicPr>
                    <p:blipFill>
                      <a:blip r:embed="rId4"/>
                      <a:srcRect/>
                      <a:stretch>
                        <a:fillRect/>
                      </a:stretch>
                    </p:blipFill>
                    <p:spPr bwMode="auto">
                      <a:xfrm>
                        <a:off x="387350" y="2068513"/>
                        <a:ext cx="2740025" cy="673100"/>
                      </a:xfrm>
                      <a:prstGeom prst="rect">
                        <a:avLst/>
                      </a:prstGeom>
                      <a:noFill/>
                      <a:ln>
                        <a:noFill/>
                      </a:ln>
                    </p:spPr>
                  </p:pic>
                </p:oleObj>
              </mc:Fallback>
            </mc:AlternateContent>
          </a:graphicData>
        </a:graphic>
      </p:graphicFrame>
      <p:graphicFrame>
        <p:nvGraphicFramePr>
          <p:cNvPr id="6" name="Object 5"/>
          <p:cNvGraphicFramePr/>
          <p:nvPr/>
        </p:nvGraphicFramePr>
        <p:xfrm>
          <a:off x="3761542" y="2066682"/>
          <a:ext cx="2761178" cy="674942"/>
        </p:xfrm>
        <a:graphic>
          <a:graphicData uri="http://schemas.openxmlformats.org/presentationml/2006/ole">
            <mc:AlternateContent xmlns:mc="http://schemas.openxmlformats.org/markup-compatibility/2006">
              <mc:Choice xmlns:v="urn:schemas-microsoft-com:vml" Requires="v">
                <p:oleObj spid="_x0000_s7213" name="Equation" r:id="rId5" imgW="1905635" imgH="457200" progId="Equation.DSMT4">
                  <p:embed/>
                </p:oleObj>
              </mc:Choice>
              <mc:Fallback>
                <p:oleObj name="Equation" r:id="rId5" imgW="1905635" imgH="45720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1542" y="2066682"/>
                        <a:ext cx="2761178" cy="674942"/>
                      </a:xfrm>
                      <a:prstGeom prst="rect">
                        <a:avLst/>
                      </a:prstGeom>
                      <a:noFill/>
                      <a:ln>
                        <a:noFill/>
                      </a:ln>
                    </p:spPr>
                  </p:pic>
                </p:oleObj>
              </mc:Fallback>
            </mc:AlternateContent>
          </a:graphicData>
        </a:graphic>
      </p:graphicFrame>
      <p:sp>
        <p:nvSpPr>
          <p:cNvPr id="8" name="文本框 7"/>
          <p:cNvSpPr txBox="1"/>
          <p:nvPr/>
        </p:nvSpPr>
        <p:spPr>
          <a:xfrm>
            <a:off x="664091" y="131556"/>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384799" y="193124"/>
            <a:ext cx="133667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退化模型</a:t>
            </a:r>
            <a:r>
              <a:rPr lang="en-US" altLang="zh-CN" sz="1400" b="1" dirty="0">
                <a:solidFill>
                  <a:schemeClr val="bg1"/>
                </a:solidFill>
                <a:latin typeface="微软雅黑" panose="020B0503020204020204" pitchFamily="34" charset="-122"/>
                <a:ea typeface="微软雅黑" panose="020B0503020204020204" pitchFamily="34" charset="-122"/>
              </a:rPr>
              <a:t>1D</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FE9D41A7-943B-437E-81CB-38E148C6E4D3}"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159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如果用矩阵来表示上面的离散退化模型，可写成下式之形式</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用矩阵形式表示</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Object 3"/>
          <p:cNvGraphicFramePr>
            <a:graphicFrameLocks noChangeAspect="1"/>
          </p:cNvGraphicFramePr>
          <p:nvPr/>
        </p:nvGraphicFramePr>
        <p:xfrm>
          <a:off x="2707703" y="2045761"/>
          <a:ext cx="1442594" cy="435447"/>
        </p:xfrm>
        <a:graphic>
          <a:graphicData uri="http://schemas.openxmlformats.org/presentationml/2006/ole">
            <mc:AlternateContent xmlns:mc="http://schemas.openxmlformats.org/markup-compatibility/2006">
              <mc:Choice xmlns:v="urn:schemas-microsoft-com:vml" Requires="v">
                <p:oleObj spid="_x0000_s8235" name="Equation" r:id="rId1" imgW="20116800" imgH="6096000" progId="Equation.DSMT4">
                  <p:embed/>
                </p:oleObj>
              </mc:Choice>
              <mc:Fallback>
                <p:oleObj name="Equation" r:id="rId1" imgW="20116800" imgH="6096000" progId="Equation.DSMT4">
                  <p:embed/>
                  <p:pic>
                    <p:nvPicPr>
                      <p:cNvPr id="0" name="Object 3"/>
                      <p:cNvPicPr>
                        <a:picLocks noGrp="1" noChangeAspect="1" noChangeArrowheads="1"/>
                      </p:cNvPicPr>
                      <p:nvPr/>
                    </p:nvPicPr>
                    <p:blipFill>
                      <a:blip r:embed="rId2"/>
                      <a:srcRect/>
                      <a:stretch>
                        <a:fillRect/>
                      </a:stretch>
                    </p:blipFill>
                    <p:spPr bwMode="auto">
                      <a:xfrm>
                        <a:off x="2707703" y="2045761"/>
                        <a:ext cx="1442594" cy="435447"/>
                      </a:xfrm>
                      <a:prstGeom prst="rect">
                        <a:avLst/>
                      </a:prstGeom>
                      <a:noFill/>
                      <a:ln>
                        <a:noFill/>
                      </a:ln>
                    </p:spPr>
                  </p:pic>
                </p:oleObj>
              </mc:Fallback>
            </mc:AlternateContent>
          </a:graphicData>
        </a:graphic>
      </p:graphicFrame>
      <p:graphicFrame>
        <p:nvGraphicFramePr>
          <p:cNvPr id="5" name="对象 1"/>
          <p:cNvGraphicFramePr>
            <a:graphicFrameLocks noChangeAspect="1"/>
          </p:cNvGraphicFramePr>
          <p:nvPr/>
        </p:nvGraphicFramePr>
        <p:xfrm>
          <a:off x="1076691" y="1185366"/>
          <a:ext cx="4704618" cy="724339"/>
        </p:xfrm>
        <a:graphic>
          <a:graphicData uri="http://schemas.openxmlformats.org/presentationml/2006/ole">
            <mc:AlternateContent xmlns:mc="http://schemas.openxmlformats.org/markup-compatibility/2006">
              <mc:Choice xmlns:v="urn:schemas-microsoft-com:vml" Requires="v">
                <p:oleObj spid="_x0000_s8236" name="Equation" r:id="rId3" imgW="67360800" imgH="10363200" progId="Equation.DSMT4">
                  <p:embed/>
                </p:oleObj>
              </mc:Choice>
              <mc:Fallback>
                <p:oleObj name="Equation" r:id="rId3" imgW="67360800" imgH="10363200" progId="Equation.DSMT4">
                  <p:embed/>
                  <p:pic>
                    <p:nvPicPr>
                      <p:cNvPr id="0" name="对象 1"/>
                      <p:cNvPicPr>
                        <a:picLocks noChangeAspect="1" noChangeArrowheads="1"/>
                      </p:cNvPicPr>
                      <p:nvPr/>
                    </p:nvPicPr>
                    <p:blipFill>
                      <a:blip r:embed="rId4"/>
                      <a:srcRect/>
                      <a:stretch>
                        <a:fillRect/>
                      </a:stretch>
                    </p:blipFill>
                    <p:spPr bwMode="auto">
                      <a:xfrm>
                        <a:off x="1076691" y="1185366"/>
                        <a:ext cx="4704618" cy="724339"/>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nvGraphicFramePr>
        <p:xfrm>
          <a:off x="163737" y="3233796"/>
          <a:ext cx="6530525" cy="1525338"/>
        </p:xfrm>
        <a:graphic>
          <a:graphicData uri="http://schemas.openxmlformats.org/presentationml/2006/ole">
            <mc:AlternateContent xmlns:mc="http://schemas.openxmlformats.org/markup-compatibility/2006">
              <mc:Choice xmlns:v="urn:schemas-microsoft-com:vml" Requires="v">
                <p:oleObj spid="_x0000_s8237" name="Equation" r:id="rId5" imgW="120091200" imgH="28041600" progId="Equation.DSMT4">
                  <p:embed/>
                </p:oleObj>
              </mc:Choice>
              <mc:Fallback>
                <p:oleObj name="Equation" r:id="rId5" imgW="120091200" imgH="28041600" progId="Equation.DSMT4">
                  <p:embed/>
                  <p:pic>
                    <p:nvPicPr>
                      <p:cNvPr id="0" name="对象 1"/>
                      <p:cNvPicPr/>
                      <p:nvPr/>
                    </p:nvPicPr>
                    <p:blipFill>
                      <a:blip r:embed="rId6"/>
                      <a:stretch>
                        <a:fillRect/>
                      </a:stretch>
                    </p:blipFill>
                    <p:spPr>
                      <a:xfrm>
                        <a:off x="163737" y="3233796"/>
                        <a:ext cx="6530525" cy="1525338"/>
                      </a:xfrm>
                      <a:prstGeom prst="rect">
                        <a:avLst/>
                      </a:prstGeom>
                      <a:noFill/>
                    </p:spPr>
                  </p:pic>
                </p:oleObj>
              </mc:Fallback>
            </mc:AlternateContent>
          </a:graphicData>
        </a:graphic>
      </p:graphicFrame>
      <p:sp>
        <p:nvSpPr>
          <p:cNvPr id="8" name="文本框 7"/>
          <p:cNvSpPr txBox="1"/>
          <p:nvPr/>
        </p:nvSpPr>
        <p:spPr>
          <a:xfrm>
            <a:off x="634320" y="128100"/>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5A37CE1B-8E7B-4A10-87FD-E17C1C7BAE18}"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84799" y="193124"/>
            <a:ext cx="133667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退化模型</a:t>
            </a:r>
            <a:r>
              <a:rPr lang="en-US" altLang="zh-CN" sz="1400" b="1" dirty="0">
                <a:solidFill>
                  <a:schemeClr val="bg1"/>
                </a:solidFill>
                <a:latin typeface="微软雅黑" panose="020B0503020204020204" pitchFamily="34" charset="-122"/>
                <a:ea typeface="微软雅黑" panose="020B0503020204020204" pitchFamily="34" charset="-122"/>
              </a:rPr>
              <a:t>1D</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85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根据周期性：</a:t>
            </a:r>
            <a:r>
              <a:rPr lang="en-US" altLang="zh-CN" sz="1600" b="1" i="1" dirty="0">
                <a:solidFill>
                  <a:srgbClr val="000066"/>
                </a:solidFill>
                <a:latin typeface="微软雅黑" panose="020B0503020204020204" pitchFamily="34" charset="-122"/>
                <a:ea typeface="微软雅黑" panose="020B0503020204020204" pitchFamily="34" charset="-122"/>
              </a:rPr>
              <a:t>h</a:t>
            </a:r>
            <a:r>
              <a:rPr lang="en-US" altLang="zh-CN" sz="1600" b="1" i="1" baseline="-25000" dirty="0">
                <a:solidFill>
                  <a:srgbClr val="000066"/>
                </a:solidFill>
                <a:latin typeface="微软雅黑" panose="020B0503020204020204" pitchFamily="34" charset="-122"/>
                <a:ea typeface="微软雅黑" panose="020B0503020204020204" pitchFamily="34" charset="-122"/>
              </a:rPr>
              <a:t>e</a:t>
            </a:r>
            <a:r>
              <a:rPr lang="en-US" altLang="zh-CN" sz="1600" b="1" i="1" dirty="0">
                <a:solidFill>
                  <a:srgbClr val="000066"/>
                </a:solidFill>
                <a:latin typeface="微软雅黑" panose="020B0503020204020204" pitchFamily="34" charset="-122"/>
                <a:ea typeface="微软雅黑" panose="020B0503020204020204" pitchFamily="34" charset="-122"/>
              </a:rPr>
              <a:t>(x) = he(</a:t>
            </a:r>
            <a:r>
              <a:rPr lang="en-US" altLang="zh-CN" sz="1600" b="1" i="1" dirty="0" err="1">
                <a:solidFill>
                  <a:srgbClr val="000066"/>
                </a:solidFill>
                <a:latin typeface="微软雅黑" panose="020B0503020204020204" pitchFamily="34" charset="-122"/>
                <a:ea typeface="微软雅黑" panose="020B0503020204020204" pitchFamily="34" charset="-122"/>
              </a:rPr>
              <a:t>x+M</a:t>
            </a:r>
            <a:r>
              <a:rPr lang="en-US" altLang="zh-CN" sz="1600" b="1" i="1" dirty="0">
                <a:solidFill>
                  <a:srgbClr val="000066"/>
                </a:solidFill>
                <a:latin typeface="微软雅黑" panose="020B0503020204020204" pitchFamily="34" charset="-122"/>
                <a:ea typeface="微软雅黑" panose="020B0503020204020204" pitchFamily="34" charset="-122"/>
              </a:rPr>
              <a:t>)</a:t>
            </a:r>
            <a:endParaRPr lang="en-US" altLang="zh-CN" sz="1600" b="1" i="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上面得到的矩阵</a:t>
            </a:r>
            <a:r>
              <a:rPr lang="en-US" altLang="zh-CN" sz="1600" b="1" dirty="0">
                <a:solidFill>
                  <a:srgbClr val="000066"/>
                </a:solidFill>
                <a:latin typeface="微软雅黑" panose="020B0503020204020204" pitchFamily="34" charset="-122"/>
                <a:ea typeface="微软雅黑" panose="020B0503020204020204" pitchFamily="34" charset="-122"/>
              </a:rPr>
              <a:t>H</a:t>
            </a:r>
            <a:r>
              <a:rPr lang="zh-CN" altLang="en-US" sz="1600" b="1" dirty="0">
                <a:solidFill>
                  <a:srgbClr val="000066"/>
                </a:solidFill>
                <a:latin typeface="微软雅黑" panose="020B0503020204020204" pitchFamily="34" charset="-122"/>
                <a:ea typeface="微软雅黑" panose="020B0503020204020204" pitchFamily="34" charset="-122"/>
              </a:rPr>
              <a:t>中的每行最后一项等于下一行最前一项，最下一行最后一项等于第一行最前一项，我们把矩阵</a:t>
            </a:r>
            <a:r>
              <a:rPr lang="en-US" altLang="zh-CN" sz="1600" b="1" dirty="0">
                <a:solidFill>
                  <a:srgbClr val="000066"/>
                </a:solidFill>
                <a:latin typeface="微软雅黑" panose="020B0503020204020204" pitchFamily="34" charset="-122"/>
                <a:ea typeface="微软雅黑" panose="020B0503020204020204" pitchFamily="34" charset="-122"/>
              </a:rPr>
              <a:t>H</a:t>
            </a:r>
            <a:r>
              <a:rPr lang="zh-CN" altLang="en-US" sz="1600" b="1" dirty="0">
                <a:solidFill>
                  <a:srgbClr val="000066"/>
                </a:solidFill>
                <a:latin typeface="微软雅黑" panose="020B0503020204020204" pitchFamily="34" charset="-122"/>
                <a:ea typeface="微软雅黑" panose="020B0503020204020204" pitchFamily="34" charset="-122"/>
              </a:rPr>
              <a:t>称为</a:t>
            </a:r>
            <a:r>
              <a:rPr lang="zh-CN" altLang="en-US" sz="1600" b="1" dirty="0">
                <a:solidFill>
                  <a:srgbClr val="FF0000"/>
                </a:solidFill>
                <a:latin typeface="微软雅黑" panose="020B0503020204020204" pitchFamily="34" charset="-122"/>
                <a:ea typeface="微软雅黑" panose="020B0503020204020204" pitchFamily="34" charset="-122"/>
              </a:rPr>
              <a:t>循环矩阵</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4" name="Group 6"/>
          <p:cNvGrpSpPr/>
          <p:nvPr/>
        </p:nvGrpSpPr>
        <p:grpSpPr bwMode="auto">
          <a:xfrm>
            <a:off x="906463" y="1231392"/>
            <a:ext cx="4972050" cy="2170113"/>
            <a:chOff x="0" y="0"/>
            <a:chExt cx="3132" cy="1367"/>
          </a:xfrm>
        </p:grpSpPr>
        <p:graphicFrame>
          <p:nvGraphicFramePr>
            <p:cNvPr id="5" name="Object 7"/>
            <p:cNvGraphicFramePr>
              <a:graphicFrameLocks noChangeAspect="1"/>
            </p:cNvGraphicFramePr>
            <p:nvPr/>
          </p:nvGraphicFramePr>
          <p:xfrm>
            <a:off x="0" y="0"/>
            <a:ext cx="3132" cy="1225"/>
          </p:xfrm>
          <a:graphic>
            <a:graphicData uri="http://schemas.openxmlformats.org/presentationml/2006/ole">
              <mc:AlternateContent xmlns:mc="http://schemas.openxmlformats.org/markup-compatibility/2006">
                <mc:Choice xmlns:v="urn:schemas-microsoft-com:vml" Requires="v">
                  <p:oleObj spid="_x0000_s9231" name="Equation" r:id="rId1" imgW="2489200" imgH="939800" progId="Equation.DSMT4">
                    <p:embed/>
                  </p:oleObj>
                </mc:Choice>
                <mc:Fallback>
                  <p:oleObj name="Equation" r:id="rId1" imgW="2489200" imgH="9398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t="-3401"/>
                        <a:stretch>
                          <a:fillRect/>
                        </a:stretch>
                      </p:blipFill>
                      <p:spPr bwMode="auto">
                        <a:xfrm>
                          <a:off x="0" y="0"/>
                          <a:ext cx="3132" cy="12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Line 8"/>
            <p:cNvSpPr>
              <a:spLocks noChangeShapeType="1"/>
            </p:cNvSpPr>
            <p:nvPr/>
          </p:nvSpPr>
          <p:spPr bwMode="auto">
            <a:xfrm flipH="1">
              <a:off x="995" y="173"/>
              <a:ext cx="1587" cy="227"/>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7" name="Line 9"/>
            <p:cNvSpPr>
              <a:spLocks noChangeShapeType="1"/>
            </p:cNvSpPr>
            <p:nvPr/>
          </p:nvSpPr>
          <p:spPr bwMode="auto">
            <a:xfrm flipH="1">
              <a:off x="995" y="491"/>
              <a:ext cx="1587" cy="227"/>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flipH="1">
              <a:off x="995" y="763"/>
              <a:ext cx="1587" cy="227"/>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未知"/>
            <p:cNvSpPr>
              <a:spLocks noChangeArrowheads="1"/>
            </p:cNvSpPr>
            <p:nvPr/>
          </p:nvSpPr>
          <p:spPr bwMode="auto">
            <a:xfrm>
              <a:off x="232" y="74"/>
              <a:ext cx="2329" cy="1293"/>
            </a:xfrm>
            <a:custGeom>
              <a:avLst/>
              <a:gdLst>
                <a:gd name="T0" fmla="*/ 2329 w 2329"/>
                <a:gd name="T1" fmla="*/ 1036 h 1293"/>
                <a:gd name="T2" fmla="*/ 787 w 2329"/>
                <a:gd name="T3" fmla="*/ 1172 h 1293"/>
                <a:gd name="T4" fmla="*/ 106 w 2329"/>
                <a:gd name="T5" fmla="*/ 1127 h 1293"/>
                <a:gd name="T6" fmla="*/ 152 w 2329"/>
                <a:gd name="T7" fmla="*/ 174 h 1293"/>
                <a:gd name="T8" fmla="*/ 424 w 2329"/>
                <a:gd name="T9" fmla="*/ 84 h 1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9" h="1293">
                  <a:moveTo>
                    <a:pt x="2329" y="1036"/>
                  </a:moveTo>
                  <a:cubicBezTo>
                    <a:pt x="1743" y="1096"/>
                    <a:pt x="1158" y="1157"/>
                    <a:pt x="787" y="1172"/>
                  </a:cubicBezTo>
                  <a:cubicBezTo>
                    <a:pt x="416" y="1187"/>
                    <a:pt x="212" y="1293"/>
                    <a:pt x="106" y="1127"/>
                  </a:cubicBezTo>
                  <a:cubicBezTo>
                    <a:pt x="0" y="961"/>
                    <a:pt x="99" y="348"/>
                    <a:pt x="152" y="174"/>
                  </a:cubicBezTo>
                  <a:cubicBezTo>
                    <a:pt x="205" y="0"/>
                    <a:pt x="314" y="42"/>
                    <a:pt x="424" y="84"/>
                  </a:cubicBezTo>
                </a:path>
              </a:pathLst>
            </a:custGeom>
            <a:noFill/>
            <a:ln w="19050">
              <a:solidFill>
                <a:srgbClr val="FF3300"/>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 name="文本框 9"/>
          <p:cNvSpPr txBox="1"/>
          <p:nvPr/>
        </p:nvSpPr>
        <p:spPr>
          <a:xfrm>
            <a:off x="638573" y="128100"/>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71504F56-DF96-4088-9A2B-86833E2878B7}" type="datetime1">
              <a:rPr lang="zh-CN" altLang="en-US" smtClean="0"/>
            </a:fld>
            <a:endParaRPr lang="en-US" dirty="0"/>
          </a:p>
        </p:txBody>
      </p:sp>
      <p:sp>
        <p:nvSpPr>
          <p:cNvPr id="12" name="灯片编号占位符 11"/>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84799" y="193124"/>
            <a:ext cx="133667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退化模型</a:t>
            </a:r>
            <a:r>
              <a:rPr lang="en-US" altLang="zh-CN" sz="1400" b="1" dirty="0">
                <a:solidFill>
                  <a:schemeClr val="bg1"/>
                </a:solidFill>
                <a:latin typeface="微软雅黑" panose="020B0503020204020204" pitchFamily="34" charset="-122"/>
                <a:ea typeface="微软雅黑" panose="020B0503020204020204" pitchFamily="34" charset="-122"/>
              </a:rPr>
              <a:t>1D</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360913" y="216353"/>
            <a:ext cx="1217930"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矩阵</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向量表示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321407" y="554145"/>
            <a:ext cx="6536592" cy="4359671"/>
            <a:chOff x="321407" y="554145"/>
            <a:chExt cx="6536592" cy="4359671"/>
          </a:xfrm>
        </p:grpSpPr>
        <p:sp>
          <p:nvSpPr>
            <p:cNvPr id="24" name="object 2"/>
            <p:cNvSpPr txBox="1"/>
            <p:nvPr/>
          </p:nvSpPr>
          <p:spPr bwMode="auto">
            <a:xfrm>
              <a:off x="321407" y="554145"/>
              <a:ext cx="6536592"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i="1" dirty="0">
                  <a:solidFill>
                    <a:srgbClr val="000066"/>
                  </a:solidFill>
                  <a:latin typeface="微软雅黑" panose="020B0503020204020204" pitchFamily="34" charset="-122"/>
                  <a:ea typeface="微软雅黑" panose="020B0503020204020204" pitchFamily="34" charset="-122"/>
                </a:rPr>
                <a:t>退化模型的计算</a:t>
              </a:r>
              <a:r>
                <a:rPr lang="en-US" altLang="zh-CN" sz="1600" b="1" i="1" dirty="0">
                  <a:solidFill>
                    <a:srgbClr val="000066"/>
                  </a:solidFill>
                  <a:latin typeface="微软雅黑" panose="020B0503020204020204" pitchFamily="34" charset="-122"/>
                  <a:ea typeface="微软雅黑" panose="020B0503020204020204" pitchFamily="34" charset="-122"/>
                </a:rPr>
                <a:t>: 2D</a:t>
              </a:r>
              <a:endParaRPr lang="en-US" altLang="zh-CN" sz="1600" b="1" i="1" dirty="0">
                <a:solidFill>
                  <a:srgbClr val="000066"/>
                </a:solidFill>
                <a:latin typeface="微软雅黑" panose="020B0503020204020204" pitchFamily="34" charset="-122"/>
                <a:ea typeface="微软雅黑" panose="020B0503020204020204" pitchFamily="34" charset="-122"/>
              </a:endParaRPr>
            </a:p>
            <a:p>
              <a:pPr marL="389255" indent="0">
                <a:spcBef>
                  <a:spcPts val="15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假设未知连续图像</a:t>
              </a:r>
              <a:r>
                <a:rPr lang="en-US" altLang="zh-CN" sz="1600" b="1"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和观测退化图像</a:t>
              </a:r>
              <a:r>
                <a:rPr lang="en-US" altLang="zh-CN" sz="1600" b="1" dirty="0">
                  <a:solidFill>
                    <a:schemeClr val="tx1"/>
                  </a:solidFill>
                  <a:latin typeface="微软雅黑" panose="020B0503020204020204" pitchFamily="34" charset="-122"/>
                  <a:ea typeface="微软雅黑" panose="020B0503020204020204" pitchFamily="34" charset="-122"/>
                </a:rPr>
                <a:t>f</a:t>
              </a:r>
              <a:r>
                <a:rPr lang="zh-CN" altLang="en-US" sz="1600" b="1" dirty="0">
                  <a:solidFill>
                    <a:schemeClr val="tx1"/>
                  </a:solidFill>
                  <a:latin typeface="微软雅黑" panose="020B0503020204020204" pitchFamily="34" charset="-122"/>
                  <a:ea typeface="微软雅黑" panose="020B0503020204020204" pitchFamily="34" charset="-122"/>
                </a:rPr>
                <a:t>以及卷积核</a:t>
              </a:r>
              <a:r>
                <a:rPr lang="en-US" altLang="zh-CN" sz="1600" b="1" dirty="0">
                  <a:solidFill>
                    <a:schemeClr val="tx1"/>
                  </a:solidFill>
                  <a:latin typeface="微软雅黑" panose="020B0503020204020204" pitchFamily="34" charset="-122"/>
                  <a:ea typeface="微软雅黑" panose="020B0503020204020204" pitchFamily="34" charset="-122"/>
                </a:rPr>
                <a:t>h</a:t>
              </a:r>
              <a:r>
                <a:rPr lang="zh-CN" altLang="en-US" sz="1600" b="1" dirty="0">
                  <a:solidFill>
                    <a:schemeClr val="tx1"/>
                  </a:solidFill>
                  <a:latin typeface="微软雅黑" panose="020B0503020204020204" pitchFamily="34" charset="-122"/>
                  <a:ea typeface="微软雅黑" panose="020B0503020204020204" pitchFamily="34" charset="-122"/>
                </a:rPr>
                <a:t>可以离散为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600"/>
                </a:spcBef>
                <a:buNone/>
                <a:defRPr/>
              </a:pPr>
              <a:endParaRPr lang="en-US" altLang="zh-CN" sz="800" b="1" dirty="0" smtClean="0">
                <a:solidFill>
                  <a:schemeClr val="tx1"/>
                </a:solidFill>
                <a:latin typeface="微软雅黑" panose="020B0503020204020204" pitchFamily="34" charset="-122"/>
                <a:ea typeface="微软雅黑" panose="020B0503020204020204" pitchFamily="34" charset="-122"/>
              </a:endParaRPr>
            </a:p>
            <a:p>
              <a:pPr marL="389255" indent="0">
                <a:spcBef>
                  <a:spcPts val="0"/>
                </a:spcBef>
                <a:buNone/>
                <a:defRPr/>
              </a:pPr>
              <a:r>
                <a:rPr lang="zh-CN" altLang="en-US" sz="1600" b="1" dirty="0" smtClean="0">
                  <a:solidFill>
                    <a:schemeClr val="tx1"/>
                  </a:solidFill>
                  <a:latin typeface="微软雅黑" panose="020B0503020204020204" pitchFamily="34" charset="-122"/>
                  <a:ea typeface="微软雅黑" panose="020B0503020204020204" pitchFamily="34" charset="-122"/>
                </a:rPr>
                <a:t>对</a:t>
              </a:r>
              <a:r>
                <a:rPr lang="en-US" altLang="zh-CN" sz="1600" b="1" dirty="0">
                  <a:solidFill>
                    <a:schemeClr val="tx1"/>
                  </a:solidFill>
                  <a:latin typeface="微软雅黑" panose="020B0503020204020204" pitchFamily="34" charset="-122"/>
                  <a:ea typeface="微软雅黑" panose="020B0503020204020204" pitchFamily="34" charset="-122"/>
                </a:rPr>
                <a:t>A×B</a:t>
              </a:r>
              <a:r>
                <a:rPr lang="zh-CN" altLang="en-US" sz="1600" b="1" dirty="0">
                  <a:solidFill>
                    <a:schemeClr val="tx1"/>
                  </a:solidFill>
                  <a:latin typeface="微软雅黑" panose="020B0503020204020204" pitchFamily="34" charset="-122"/>
                  <a:ea typeface="微软雅黑" panose="020B0503020204020204" pitchFamily="34" charset="-122"/>
                </a:rPr>
                <a:t>大小的</a:t>
              </a:r>
              <a:r>
                <a:rPr lang="en-US" altLang="zh-CN" sz="1600" b="1"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和</a:t>
              </a:r>
              <a:r>
                <a:rPr lang="en-US" altLang="zh-CN" sz="1600" b="1" dirty="0">
                  <a:solidFill>
                    <a:schemeClr val="tx1"/>
                  </a:solidFill>
                  <a:latin typeface="微软雅黑" panose="020B0503020204020204" pitchFamily="34" charset="-122"/>
                  <a:ea typeface="微软雅黑" panose="020B0503020204020204" pitchFamily="34" charset="-122"/>
                </a:rPr>
                <a:t>f</a:t>
              </a:r>
              <a:r>
                <a:rPr lang="zh-CN" altLang="en-US" sz="1600" b="1" dirty="0">
                  <a:solidFill>
                    <a:schemeClr val="tx1"/>
                  </a:solidFill>
                  <a:latin typeface="微软雅黑" panose="020B0503020204020204" pitchFamily="34" charset="-122"/>
                  <a:ea typeface="微软雅黑" panose="020B0503020204020204" pitchFamily="34" charset="-122"/>
                </a:rPr>
                <a:t>以及</a:t>
              </a:r>
              <a:r>
                <a:rPr lang="en-US" altLang="zh-CN" sz="1600" b="1" dirty="0">
                  <a:solidFill>
                    <a:schemeClr val="tx1"/>
                  </a:solidFill>
                  <a:latin typeface="微软雅黑" panose="020B0503020204020204" pitchFamily="34" charset="-122"/>
                  <a:ea typeface="微软雅黑" panose="020B0503020204020204" pitchFamily="34" charset="-122"/>
                </a:rPr>
                <a:t>C×D</a:t>
              </a:r>
              <a:r>
                <a:rPr lang="zh-CN" altLang="en-US" sz="1600" b="1" dirty="0">
                  <a:solidFill>
                    <a:schemeClr val="tx1"/>
                  </a:solidFill>
                  <a:latin typeface="微软雅黑" panose="020B0503020204020204" pitchFamily="34" charset="-122"/>
                  <a:ea typeface="微软雅黑" panose="020B0503020204020204" pitchFamily="34" charset="-122"/>
                </a:rPr>
                <a:t>大小的卷积核延拓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389255" indent="0">
                <a:spcBef>
                  <a:spcPts val="15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clrChange>
                <a:clrFrom>
                  <a:srgbClr val="FFFFFF"/>
                </a:clrFrom>
                <a:clrTo>
                  <a:srgbClr val="FFFFFF">
                    <a:alpha val="0"/>
                  </a:srgbClr>
                </a:clrTo>
              </a:clrChange>
            </a:blip>
            <a:srcRect t="7211" b="72135"/>
            <a:stretch>
              <a:fillRect/>
            </a:stretch>
          </p:blipFill>
          <p:spPr>
            <a:xfrm>
              <a:off x="1784709" y="1482107"/>
              <a:ext cx="3300705" cy="299023"/>
            </a:xfrm>
            <a:prstGeom prst="rect">
              <a:avLst/>
            </a:prstGeom>
          </p:spPr>
        </p:pic>
        <p:pic>
          <p:nvPicPr>
            <p:cNvPr id="14" name="图片 13"/>
            <p:cNvPicPr>
              <a:picLocks noChangeAspect="1"/>
            </p:cNvPicPr>
            <p:nvPr/>
          </p:nvPicPr>
          <p:blipFill>
            <a:blip r:embed="rId2">
              <a:clrChange>
                <a:clrFrom>
                  <a:srgbClr val="FFFFFF"/>
                </a:clrFrom>
                <a:clrTo>
                  <a:srgbClr val="FFFFFF">
                    <a:alpha val="0"/>
                  </a:srgbClr>
                </a:clrTo>
              </a:clrChange>
            </a:blip>
            <a:stretch>
              <a:fillRect/>
            </a:stretch>
          </p:blipFill>
          <p:spPr>
            <a:xfrm>
              <a:off x="1933289" y="2758869"/>
              <a:ext cx="3312829" cy="2154947"/>
            </a:xfrm>
            <a:prstGeom prst="rect">
              <a:avLst/>
            </a:prstGeom>
          </p:spPr>
        </p:pic>
        <p:pic>
          <p:nvPicPr>
            <p:cNvPr id="30" name="图片 29"/>
            <p:cNvPicPr>
              <a:picLocks noChangeAspect="1"/>
            </p:cNvPicPr>
            <p:nvPr/>
          </p:nvPicPr>
          <p:blipFill>
            <a:blip r:embed="rId1">
              <a:clrChange>
                <a:clrFrom>
                  <a:srgbClr val="FFFFFF"/>
                </a:clrFrom>
                <a:clrTo>
                  <a:srgbClr val="FFFFFF">
                    <a:alpha val="0"/>
                  </a:srgbClr>
                </a:clrTo>
              </a:clrChange>
            </a:blip>
            <a:srcRect t="41933" b="37415"/>
            <a:stretch>
              <a:fillRect/>
            </a:stretch>
          </p:blipFill>
          <p:spPr>
            <a:xfrm>
              <a:off x="1784709" y="1781130"/>
              <a:ext cx="3300705" cy="299024"/>
            </a:xfrm>
            <a:prstGeom prst="rect">
              <a:avLst/>
            </a:prstGeom>
          </p:spPr>
        </p:pic>
        <p:pic>
          <p:nvPicPr>
            <p:cNvPr id="31" name="图片 30"/>
            <p:cNvPicPr>
              <a:picLocks noChangeAspect="1"/>
            </p:cNvPicPr>
            <p:nvPr/>
          </p:nvPicPr>
          <p:blipFill>
            <a:blip r:embed="rId1">
              <a:clrChange>
                <a:clrFrom>
                  <a:srgbClr val="FFFFFF"/>
                </a:clrFrom>
                <a:clrTo>
                  <a:srgbClr val="FFFFFF">
                    <a:alpha val="0"/>
                  </a:srgbClr>
                </a:clrTo>
              </a:clrChange>
            </a:blip>
            <a:srcRect l="236" t="74149" r="-236" b="2504"/>
            <a:stretch>
              <a:fillRect/>
            </a:stretch>
          </p:blipFill>
          <p:spPr>
            <a:xfrm>
              <a:off x="1778646" y="2037545"/>
              <a:ext cx="3300705" cy="338024"/>
            </a:xfrm>
            <a:prstGeom prst="rect">
              <a:avLst/>
            </a:prstGeom>
          </p:spPr>
        </p:pic>
      </p:grpSp>
      <p:sp>
        <p:nvSpPr>
          <p:cNvPr id="2" name="文本框 1"/>
          <p:cNvSpPr txBox="1"/>
          <p:nvPr/>
        </p:nvSpPr>
        <p:spPr>
          <a:xfrm>
            <a:off x="638573" y="128100"/>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885272FC-D252-4FA6-A50C-6AB0C414DDA1}"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367263" y="213178"/>
            <a:ext cx="1217930"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矩阵</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向量表示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915935" y="2199291"/>
          <a:ext cx="573299" cy="295896"/>
        </p:xfrm>
        <a:graphic>
          <a:graphicData uri="http://schemas.openxmlformats.org/presentationml/2006/ole">
            <mc:AlternateContent xmlns:mc="http://schemas.openxmlformats.org/markup-compatibility/2006">
              <mc:Choice xmlns:v="urn:schemas-microsoft-com:vml" Requires="v">
                <p:oleObj spid="_x0000_s10255" name="Equation" r:id="rId1" imgW="9448800" imgH="4876800" progId="Equation.DSMT4">
                  <p:embed/>
                </p:oleObj>
              </mc:Choice>
              <mc:Fallback>
                <p:oleObj name="Equation" r:id="rId1" imgW="9448800" imgH="4876800" progId="Equation.DSMT4">
                  <p:embed/>
                  <p:pic>
                    <p:nvPicPr>
                      <p:cNvPr id="0" name="图片 2"/>
                      <p:cNvPicPr/>
                      <p:nvPr/>
                    </p:nvPicPr>
                    <p:blipFill>
                      <a:blip r:embed="rId2"/>
                      <a:stretch>
                        <a:fillRect/>
                      </a:stretch>
                    </p:blipFill>
                    <p:spPr>
                      <a:xfrm>
                        <a:off x="915935" y="2199291"/>
                        <a:ext cx="573299" cy="295896"/>
                      </a:xfrm>
                      <a:prstGeom prst="rect">
                        <a:avLst/>
                      </a:prstGeom>
                    </p:spPr>
                  </p:pic>
                </p:oleObj>
              </mc:Fallback>
            </mc:AlternateContent>
          </a:graphicData>
        </a:graphic>
      </p:graphicFrame>
      <p:grpSp>
        <p:nvGrpSpPr>
          <p:cNvPr id="12" name="组合 11"/>
          <p:cNvGrpSpPr/>
          <p:nvPr/>
        </p:nvGrpSpPr>
        <p:grpSpPr>
          <a:xfrm>
            <a:off x="336550" y="574301"/>
            <a:ext cx="6219825" cy="4499437"/>
            <a:chOff x="321408" y="574301"/>
            <a:chExt cx="6536592" cy="4499437"/>
          </a:xfrm>
        </p:grpSpPr>
        <mc:AlternateContent xmlns:mc="http://schemas.openxmlformats.org/markup-compatibility/2006">
          <mc:Choice xmlns:a14="http://schemas.microsoft.com/office/drawing/2010/main" Requires="a14">
            <p:sp>
              <p:nvSpPr>
                <p:cNvPr id="24" name="object 2"/>
                <p:cNvSpPr txBox="1"/>
                <p:nvPr/>
              </p:nvSpPr>
              <p:spPr bwMode="auto">
                <a:xfrm>
                  <a:off x="321408" y="574301"/>
                  <a:ext cx="6536592" cy="356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图像退化的矩阵</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向量表示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1500"/>
                    </a:spcBef>
                    <a:buNone/>
                    <a:defRPr/>
                  </a:pPr>
                  <a:r>
                    <a:rPr lang="zh-CN" altLang="en-US" sz="1600" dirty="0">
                      <a:solidFill>
                        <a:schemeClr val="tx1"/>
                      </a:solidFill>
                      <a:latin typeface="微软雅黑" panose="020B0503020204020204" pitchFamily="34" charset="-122"/>
                      <a:ea typeface="微软雅黑" panose="020B0503020204020204" pitchFamily="34" charset="-122"/>
                    </a:rPr>
                    <a:t>延拓后的图像信号可以看作是周期函数，其在水平和垂直方向的变化周期分别为</a:t>
                  </a:r>
                  <a:r>
                    <a:rPr lang="en-US" altLang="zh-CN" sz="1600" dirty="0">
                      <a:solidFill>
                        <a:schemeClr val="tx1"/>
                      </a:solidFill>
                      <a:latin typeface="微软雅黑" panose="020B0503020204020204" pitchFamily="34" charset="-122"/>
                      <a:ea typeface="微软雅黑" panose="020B0503020204020204" pitchFamily="34" charset="-122"/>
                    </a:rPr>
                    <a:t>M</a:t>
                  </a:r>
                  <a:r>
                    <a:rPr lang="zh-CN" altLang="en-US" sz="1600" dirty="0">
                      <a:solidFill>
                        <a:schemeClr val="tx1"/>
                      </a:solidFill>
                      <a:latin typeface="微软雅黑" panose="020B0503020204020204" pitchFamily="34" charset="-122"/>
                      <a:ea typeface="微软雅黑" panose="020B0503020204020204" pitchFamily="34" charset="-122"/>
                    </a:rPr>
                    <a:t>和</a:t>
                  </a:r>
                  <a:r>
                    <a:rPr lang="en-US" altLang="zh-CN" sz="1600" dirty="0">
                      <a:solidFill>
                        <a:schemeClr val="tx1"/>
                      </a:solidFill>
                      <a:latin typeface="微软雅黑" panose="020B0503020204020204" pitchFamily="34" charset="-122"/>
                      <a:ea typeface="微软雅黑" panose="020B0503020204020204" pitchFamily="34" charset="-122"/>
                    </a:rPr>
                    <a:t>N</a:t>
                  </a:r>
                  <a:r>
                    <a:rPr lang="zh-CN" altLang="en-US" sz="1600" dirty="0">
                      <a:solidFill>
                        <a:schemeClr val="tx1"/>
                      </a:solidFill>
                      <a:latin typeface="微软雅黑" panose="020B0503020204020204" pitchFamily="34" charset="-122"/>
                      <a:ea typeface="微软雅黑" panose="020B0503020204020204" pitchFamily="34" charset="-122"/>
                    </a:rPr>
                    <a:t>，简记为：</a:t>
                  </a:r>
                  <a:endParaRPr lang="en-US" altLang="zh-CN" sz="1600"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令         表示将矩阵转换为列向量的算子，则可将上式表示为：</a:t>
                  </a:r>
                  <a:endParaRPr lang="en-US" altLang="zh-CN" sz="1600" dirty="0">
                    <a:solidFill>
                      <a:schemeClr val="tx1"/>
                    </a:solidFill>
                    <a:latin typeface="微软雅黑" panose="020B0503020204020204" pitchFamily="34" charset="-122"/>
                    <a:ea typeface="微软雅黑" panose="020B0503020204020204" pitchFamily="34" charset="-122"/>
                  </a:endParaRPr>
                </a:p>
                <a:p>
                  <a:pPr marL="389255" indent="0">
                    <a:spcBef>
                      <a:spcPts val="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389255" indent="0">
                    <a:spcBef>
                      <a:spcPts val="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389255" indent="0">
                    <a:spcBef>
                      <a:spcPts val="600"/>
                    </a:spcBef>
                    <a:buNone/>
                    <a:defRPr/>
                  </a:pPr>
                  <a:r>
                    <a:rPr lang="en-US" altLang="zh-CN" sz="1600" dirty="0">
                      <a:solidFill>
                        <a:schemeClr val="tx1"/>
                      </a:solidFill>
                      <a:latin typeface="微软雅黑" panose="020B0503020204020204" pitchFamily="34" charset="-122"/>
                      <a:ea typeface="微软雅黑" panose="020B0503020204020204" pitchFamily="34" charset="-122"/>
                    </a:rPr>
                    <a:t>u,f,n</a:t>
                  </a:r>
                  <a:r>
                    <a:rPr lang="zh-CN" altLang="en-US" sz="1600" dirty="0">
                      <a:solidFill>
                        <a:schemeClr val="tx1"/>
                      </a:solidFill>
                      <a:latin typeface="微软雅黑" panose="020B0503020204020204" pitchFamily="34" charset="-122"/>
                      <a:ea typeface="微软雅黑" panose="020B0503020204020204" pitchFamily="34" charset="-122"/>
                    </a:rPr>
                    <a:t>均是</a:t>
                  </a:r>
                  <a14:m>
                    <m:oMath xmlns:m="http://schemas.openxmlformats.org/officeDocument/2006/math">
                      <m:r>
                        <a:rPr lang="en-US" altLang="zh-CN" sz="1600" b="0" i="1" smtClean="0">
                          <a:solidFill>
                            <a:schemeClr val="tx1"/>
                          </a:solidFill>
                          <a:latin typeface="Cambria Math" panose="02040503050406030204" pitchFamily="18" charset="0"/>
                          <a:ea typeface="微软雅黑" panose="020B0503020204020204" pitchFamily="34" charset="-122"/>
                        </a:rPr>
                        <m:t>𝑀𝑁</m:t>
                      </m:r>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1</m:t>
                      </m:r>
                    </m:oMath>
                  </a14:m>
                  <a:r>
                    <a:rPr lang="zh-CN" altLang="en-US" sz="1600" dirty="0">
                      <a:solidFill>
                        <a:schemeClr val="tx1"/>
                      </a:solidFill>
                      <a:latin typeface="微软雅黑" panose="020B0503020204020204" pitchFamily="34" charset="-122"/>
                      <a:ea typeface="微软雅黑" panose="020B0503020204020204" pitchFamily="34" charset="-122"/>
                    </a:rPr>
                    <a:t>维列向量，</a:t>
                  </a:r>
                  <a:r>
                    <a:rPr lang="en-US" altLang="zh-CN" sz="1600" dirty="0">
                      <a:solidFill>
                        <a:schemeClr val="tx1"/>
                      </a:solidFill>
                      <a:latin typeface="微软雅黑" panose="020B0503020204020204" pitchFamily="34" charset="-122"/>
                      <a:ea typeface="微软雅黑" panose="020B0503020204020204" pitchFamily="34" charset="-122"/>
                    </a:rPr>
                    <a:t>H</a:t>
                  </a:r>
                  <a:r>
                    <a:rPr lang="zh-CN" altLang="en-US" sz="1600" dirty="0">
                      <a:solidFill>
                        <a:schemeClr val="tx1"/>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sz="1600" b="0" i="1" smtClean="0">
                          <a:solidFill>
                            <a:schemeClr val="tx1"/>
                          </a:solidFill>
                          <a:latin typeface="Cambria Math" panose="02040503050406030204" pitchFamily="18" charset="0"/>
                          <a:ea typeface="微软雅黑" panose="020B0503020204020204" pitchFamily="34" charset="-122"/>
                        </a:rPr>
                        <m:t>𝑀𝑁</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𝑀𝑁</m:t>
                      </m:r>
                    </m:oMath>
                  </a14:m>
                  <a:r>
                    <a:rPr lang="zh-CN" altLang="en-US" sz="1600" dirty="0">
                      <a:solidFill>
                        <a:schemeClr val="tx1"/>
                      </a:solidFill>
                      <a:latin typeface="微软雅黑" panose="020B0503020204020204" pitchFamily="34" charset="-122"/>
                      <a:ea typeface="微软雅黑" panose="020B0503020204020204" pitchFamily="34" charset="-122"/>
                    </a:rPr>
                    <a:t>维矩阵，具有分块循环矩阵（</a:t>
                  </a:r>
                  <a:r>
                    <a:rPr lang="en-US" altLang="zh-CN" sz="1600" dirty="0">
                      <a:solidFill>
                        <a:schemeClr val="tx1"/>
                      </a:solidFill>
                      <a:latin typeface="微软雅黑" panose="020B0503020204020204" pitchFamily="34" charset="-122"/>
                      <a:ea typeface="微软雅黑" panose="020B0503020204020204" pitchFamily="34" charset="-122"/>
                    </a:rPr>
                    <a:t>BCCB</a:t>
                  </a:r>
                  <a:r>
                    <a:rPr lang="zh-CN" altLang="en-US" sz="1600" dirty="0">
                      <a:solidFill>
                        <a:schemeClr val="tx1"/>
                      </a:solidFill>
                      <a:latin typeface="微软雅黑" panose="020B0503020204020204" pitchFamily="34" charset="-122"/>
                      <a:ea typeface="微软雅黑" panose="020B0503020204020204" pitchFamily="34" charset="-122"/>
                    </a:rPr>
                    <a:t>）的结构</a:t>
                  </a:r>
                  <a:endParaRPr lang="en-US" altLang="zh-CN" sz="1600"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mc:Choice>
          <mc:Fallback>
            <p:sp>
              <p:nvSpPr>
                <p:cNvPr id="24" name="object 2"/>
                <p:cNvSpPr txBox="1">
                  <a:spLocks noRot="1" noChangeAspect="1" noMove="1" noResize="1" noEditPoints="1" noAdjustHandles="1" noChangeArrowheads="1" noChangeShapeType="1" noTextEdit="1"/>
                </p:cNvSpPr>
                <p:nvPr/>
              </p:nvSpPr>
              <p:spPr bwMode="auto">
                <a:xfrm>
                  <a:off x="321408" y="574301"/>
                  <a:ext cx="6536592" cy="3565079"/>
                </a:xfrm>
                <a:prstGeom prst="rect">
                  <a:avLst/>
                </a:prstGeom>
                <a:blipFill rotWithShape="1">
                  <a:blip r:embed="rId3"/>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 name="图片 1"/>
            <p:cNvPicPr>
              <a:picLocks noChangeAspect="1"/>
            </p:cNvPicPr>
            <p:nvPr/>
          </p:nvPicPr>
          <p:blipFill>
            <a:blip r:embed="rId4">
              <a:clrChange>
                <a:clrFrom>
                  <a:srgbClr val="FFFFFF"/>
                </a:clrFrom>
                <a:clrTo>
                  <a:srgbClr val="FFFFFF">
                    <a:alpha val="0"/>
                  </a:srgbClr>
                </a:clrTo>
              </a:clrChange>
            </a:blip>
            <a:stretch>
              <a:fillRect/>
            </a:stretch>
          </p:blipFill>
          <p:spPr>
            <a:xfrm>
              <a:off x="673820" y="1658702"/>
              <a:ext cx="5831765" cy="572803"/>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3696363" y="1360345"/>
              <a:ext cx="1464125" cy="461661"/>
            </a:xfrm>
            <a:prstGeom prst="rect">
              <a:avLst/>
            </a:prstGeom>
          </p:spPr>
        </p:pic>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1602925" y="2472607"/>
              <a:ext cx="3652150" cy="461661"/>
            </a:xfrm>
            <a:prstGeom prst="rect">
              <a:avLst/>
            </a:prstGeom>
          </p:spPr>
        </p:pic>
        <p:pic>
          <p:nvPicPr>
            <p:cNvPr id="8" name="图片 7"/>
            <p:cNvPicPr>
              <a:picLocks noChangeAspect="1"/>
            </p:cNvPicPr>
            <p:nvPr/>
          </p:nvPicPr>
          <p:blipFill>
            <a:blip r:embed="rId7">
              <a:clrChange>
                <a:clrFrom>
                  <a:srgbClr val="FFFFFF"/>
                </a:clrFrom>
                <a:clrTo>
                  <a:srgbClr val="FFFFFF">
                    <a:alpha val="0"/>
                  </a:srgbClr>
                </a:clrTo>
              </a:clrChange>
            </a:blip>
            <a:stretch>
              <a:fillRect/>
            </a:stretch>
          </p:blipFill>
          <p:spPr>
            <a:xfrm>
              <a:off x="2907686" y="2824755"/>
              <a:ext cx="1042628" cy="461661"/>
            </a:xfrm>
            <a:prstGeom prst="rect">
              <a:avLst/>
            </a:prstGeom>
          </p:spPr>
        </p:pic>
        <p:pic>
          <p:nvPicPr>
            <p:cNvPr id="9" name="图片 8"/>
            <p:cNvPicPr>
              <a:picLocks noChangeAspect="1"/>
            </p:cNvPicPr>
            <p:nvPr/>
          </p:nvPicPr>
          <p:blipFill>
            <a:blip r:embed="rId8">
              <a:clrChange>
                <a:clrFrom>
                  <a:srgbClr val="FFFFFF"/>
                </a:clrFrom>
                <a:clrTo>
                  <a:srgbClr val="FFFFFF">
                    <a:alpha val="0"/>
                  </a:srgbClr>
                </a:clrTo>
              </a:clrChange>
            </a:blip>
            <a:stretch>
              <a:fillRect/>
            </a:stretch>
          </p:blipFill>
          <p:spPr>
            <a:xfrm>
              <a:off x="321408" y="3669813"/>
              <a:ext cx="2756200" cy="1403925"/>
            </a:xfrm>
            <a:prstGeom prst="rect">
              <a:avLst/>
            </a:prstGeom>
          </p:spPr>
        </p:pic>
        <p:pic>
          <p:nvPicPr>
            <p:cNvPr id="10" name="图片 9"/>
            <p:cNvPicPr>
              <a:picLocks noChangeAspect="1"/>
            </p:cNvPicPr>
            <p:nvPr/>
          </p:nvPicPr>
          <p:blipFill>
            <a:blip r:embed="rId9">
              <a:clrChange>
                <a:clrFrom>
                  <a:srgbClr val="FFFFFF"/>
                </a:clrFrom>
                <a:clrTo>
                  <a:srgbClr val="FFFFFF">
                    <a:alpha val="0"/>
                  </a:srgbClr>
                </a:clrTo>
              </a:clrChange>
            </a:blip>
            <a:stretch>
              <a:fillRect/>
            </a:stretch>
          </p:blipFill>
          <p:spPr>
            <a:xfrm>
              <a:off x="3109980" y="3666084"/>
              <a:ext cx="3748020" cy="1270997"/>
            </a:xfrm>
            <a:prstGeom prst="rect">
              <a:avLst/>
            </a:prstGeom>
          </p:spPr>
        </p:pic>
      </p:grpSp>
      <p:sp>
        <p:nvSpPr>
          <p:cNvPr id="11" name="Line 8"/>
          <p:cNvSpPr>
            <a:spLocks noChangeShapeType="1"/>
          </p:cNvSpPr>
          <p:nvPr/>
        </p:nvSpPr>
        <p:spPr bwMode="auto">
          <a:xfrm flipH="1">
            <a:off x="4185278" y="3908100"/>
            <a:ext cx="1981606" cy="202606"/>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14" name="Line 8"/>
          <p:cNvSpPr>
            <a:spLocks noChangeShapeType="1"/>
          </p:cNvSpPr>
          <p:nvPr/>
        </p:nvSpPr>
        <p:spPr bwMode="auto">
          <a:xfrm flipH="1">
            <a:off x="4185278" y="4117932"/>
            <a:ext cx="1981606" cy="202606"/>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15" name="Line 8"/>
          <p:cNvSpPr>
            <a:spLocks noChangeShapeType="1"/>
          </p:cNvSpPr>
          <p:nvPr/>
        </p:nvSpPr>
        <p:spPr bwMode="auto">
          <a:xfrm flipH="1">
            <a:off x="4185278" y="4320538"/>
            <a:ext cx="1981606" cy="202606"/>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16" name="Line 8"/>
          <p:cNvSpPr>
            <a:spLocks noChangeShapeType="1"/>
          </p:cNvSpPr>
          <p:nvPr/>
        </p:nvSpPr>
        <p:spPr bwMode="auto">
          <a:xfrm flipH="1">
            <a:off x="4185278" y="4523847"/>
            <a:ext cx="1981606" cy="202606"/>
          </a:xfrm>
          <a:prstGeom prst="line">
            <a:avLst/>
          </a:prstGeom>
          <a:noFill/>
          <a:ln w="12700">
            <a:solidFill>
              <a:srgbClr val="FF33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18" name="未知"/>
          <p:cNvSpPr>
            <a:spLocks noChangeArrowheads="1"/>
          </p:cNvSpPr>
          <p:nvPr/>
        </p:nvSpPr>
        <p:spPr bwMode="auto">
          <a:xfrm>
            <a:off x="2907686" y="3773046"/>
            <a:ext cx="3319528" cy="1227667"/>
          </a:xfrm>
          <a:custGeom>
            <a:avLst/>
            <a:gdLst>
              <a:gd name="T0" fmla="*/ 2709 w 2709"/>
              <a:gd name="T1" fmla="*/ 1070 h 1235"/>
              <a:gd name="T2" fmla="*/ 1935 w 2709"/>
              <a:gd name="T3" fmla="*/ 1131 h 1235"/>
              <a:gd name="T4" fmla="*/ 259 w 2709"/>
              <a:gd name="T5" fmla="*/ 1075 h 1235"/>
              <a:gd name="T6" fmla="*/ 383 w 2709"/>
              <a:gd name="T7" fmla="*/ 171 h 1235"/>
              <a:gd name="T8" fmla="*/ 495 w 2709"/>
              <a:gd name="T9" fmla="*/ 47 h 1235"/>
              <a:gd name="T10" fmla="*/ 671 w 2709"/>
              <a:gd name="T11" fmla="*/ 107 h 12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9" h="1235">
                <a:moveTo>
                  <a:pt x="2709" y="1070"/>
                </a:moveTo>
                <a:cubicBezTo>
                  <a:pt x="2580" y="1080"/>
                  <a:pt x="2343" y="1130"/>
                  <a:pt x="1935" y="1131"/>
                </a:cubicBezTo>
                <a:cubicBezTo>
                  <a:pt x="1527" y="1132"/>
                  <a:pt x="518" y="1235"/>
                  <a:pt x="259" y="1075"/>
                </a:cubicBezTo>
                <a:cubicBezTo>
                  <a:pt x="0" y="915"/>
                  <a:pt x="344" y="342"/>
                  <a:pt x="383" y="171"/>
                </a:cubicBezTo>
                <a:cubicBezTo>
                  <a:pt x="422" y="0"/>
                  <a:pt x="447" y="58"/>
                  <a:pt x="495" y="47"/>
                </a:cubicBezTo>
                <a:cubicBezTo>
                  <a:pt x="543" y="36"/>
                  <a:pt x="634" y="95"/>
                  <a:pt x="671" y="107"/>
                </a:cubicBezTo>
              </a:path>
            </a:pathLst>
          </a:custGeom>
          <a:noFill/>
          <a:ln w="12700">
            <a:solidFill>
              <a:srgbClr val="FF33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 name="文本框 18"/>
          <p:cNvSpPr txBox="1"/>
          <p:nvPr/>
        </p:nvSpPr>
        <p:spPr>
          <a:xfrm>
            <a:off x="638573" y="128100"/>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500073" y="193166"/>
            <a:ext cx="1075352"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频域表示</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73086" y="1402028"/>
            <a:ext cx="6536592" cy="1997449"/>
            <a:chOff x="321408" y="574301"/>
            <a:chExt cx="6536592" cy="1997449"/>
          </a:xfrm>
        </p:grpSpPr>
        <p:sp>
          <p:nvSpPr>
            <p:cNvPr id="24" name="object 2"/>
            <p:cNvSpPr txBox="1"/>
            <p:nvPr/>
          </p:nvSpPr>
          <p:spPr bwMode="auto">
            <a:xfrm>
              <a:off x="321408" y="574301"/>
              <a:ext cx="6536592" cy="177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图像退化的频域表示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15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图像的退化过程可以表达为卷积形式：</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389255" indent="0">
                <a:spcBef>
                  <a:spcPts val="15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利用卷积定理</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空间域的卷积等价于频域的乘积：</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4143898" y="1024367"/>
              <a:ext cx="1796037" cy="566318"/>
            </a:xfrm>
            <a:prstGeom prst="rect">
              <a:avLst/>
            </a:prstGeom>
          </p:spPr>
        </p:pic>
        <p:pic>
          <p:nvPicPr>
            <p:cNvPr id="12" name="图片 11"/>
            <p:cNvPicPr>
              <a:picLocks noChangeAspect="1"/>
            </p:cNvPicPr>
            <p:nvPr/>
          </p:nvPicPr>
          <p:blipFill>
            <a:blip r:embed="rId2">
              <a:clrChange>
                <a:clrFrom>
                  <a:srgbClr val="FFFFFF"/>
                </a:clrFrom>
                <a:clrTo>
                  <a:srgbClr val="FFFFFF">
                    <a:alpha val="0"/>
                  </a:srgbClr>
                </a:clrTo>
              </a:clrChange>
            </a:blip>
            <a:stretch>
              <a:fillRect/>
            </a:stretch>
          </p:blipFill>
          <p:spPr>
            <a:xfrm>
              <a:off x="1243758" y="2005432"/>
              <a:ext cx="4277312" cy="566318"/>
            </a:xfrm>
            <a:prstGeom prst="rect">
              <a:avLst/>
            </a:prstGeom>
          </p:spPr>
        </p:pic>
      </p:grpSp>
      <p:sp>
        <p:nvSpPr>
          <p:cNvPr id="2" name="文本框 1"/>
          <p:cNvSpPr txBox="1"/>
          <p:nvPr/>
        </p:nvSpPr>
        <p:spPr>
          <a:xfrm>
            <a:off x="638573" y="128100"/>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A4FE8B12-D4DC-4A72-A54F-0E51F49F65C1}"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10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噪声的定义：</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噪声是图像恢复中需要重点研究的内容。</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这里所说的噪声主要针对图像质量而言，可定义为图像中不希望有的部分，或者是图像中不需要的部分。</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噪声是最常见的退化因素之一，对信号来说，噪声是一种外部干扰。但噪声本身也是一种信号，因为它携带了噪声源的信息。</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FF0000"/>
                </a:solidFill>
                <a:latin typeface="微软雅黑" panose="020B0503020204020204" pitchFamily="34" charset="-122"/>
                <a:ea typeface="微软雅黑" panose="020B0503020204020204" pitchFamily="34" charset="-122"/>
              </a:rPr>
              <a:t>噪声通常以服从某种统计分布的随机变量进行建模</a:t>
            </a:r>
            <a:endParaRPr lang="zh-CN" altLang="en-US" sz="1600" b="1" dirty="0">
              <a:solidFill>
                <a:srgbClr val="FF0000"/>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292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    定义</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0CED61EA-762E-4AED-BB1F-1A5A71F928A6}"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bwMode="auto">
          <a:xfrm>
            <a:off x="321408" y="649572"/>
            <a:ext cx="6536592" cy="902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噪声的度量：人们常常只关心噪声的强度 ，可用信噪比</a:t>
            </a:r>
            <a:r>
              <a:rPr lang="en-US" altLang="zh-CN" sz="1600" b="1">
                <a:solidFill>
                  <a:srgbClr val="000066"/>
                </a:solidFill>
                <a:latin typeface="微软雅黑" panose="020B0503020204020204" pitchFamily="34" charset="-122"/>
                <a:ea typeface="微软雅黑" panose="020B0503020204020204" pitchFamily="34" charset="-122"/>
              </a:rPr>
              <a:t>(SNR)</a:t>
            </a:r>
            <a:r>
              <a:rPr lang="zh-CN" altLang="en-US" sz="1600" b="1">
                <a:solidFill>
                  <a:srgbClr val="000066"/>
                </a:solidFill>
                <a:latin typeface="微软雅黑" panose="020B0503020204020204" pitchFamily="34" charset="-122"/>
                <a:ea typeface="微软雅黑" panose="020B0503020204020204" pitchFamily="34" charset="-122"/>
              </a:rPr>
              <a:t>来表示</a:t>
            </a:r>
            <a:endParaRPr lang="zh-CN" altLang="en-US"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5" name="Object 4"/>
          <p:cNvGraphicFramePr>
            <a:graphicFrameLocks noChangeAspect="1"/>
          </p:cNvGraphicFramePr>
          <p:nvPr/>
        </p:nvGraphicFramePr>
        <p:xfrm>
          <a:off x="2465293" y="1673746"/>
          <a:ext cx="1854390" cy="790589"/>
        </p:xfrm>
        <a:graphic>
          <a:graphicData uri="http://schemas.openxmlformats.org/presentationml/2006/ole">
            <mc:AlternateContent xmlns:mc="http://schemas.openxmlformats.org/markup-compatibility/2006">
              <mc:Choice xmlns:v="urn:schemas-microsoft-com:vml" Requires="v">
                <p:oleObj spid="_x0000_s11279" name="Equation" r:id="rId1" imgW="1136015" imgH="485140" progId="Equation.DSMT4">
                  <p:embed/>
                </p:oleObj>
              </mc:Choice>
              <mc:Fallback>
                <p:oleObj name="Equation" r:id="rId1" imgW="1136015" imgH="485140" progId="Equation.DSMT4">
                  <p:embed/>
                  <p:pic>
                    <p:nvPicPr>
                      <p:cNvPr id="0" name="图片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293" y="1673746"/>
                        <a:ext cx="1854390" cy="790589"/>
                      </a:xfrm>
                      <a:prstGeom prst="rect">
                        <a:avLst/>
                      </a:prstGeom>
                      <a:solidFill>
                        <a:srgbClr val="99CCFF"/>
                      </a:solidFill>
                      <a:ln>
                        <a:noFill/>
                      </a:ln>
                    </p:spPr>
                  </p:pic>
                </p:oleObj>
              </mc:Fallback>
            </mc:AlternateContent>
          </a:graphicData>
        </a:graphic>
      </p:graphicFrame>
      <p:grpSp>
        <p:nvGrpSpPr>
          <p:cNvPr id="2" name="组合 1"/>
          <p:cNvGrpSpPr/>
          <p:nvPr/>
        </p:nvGrpSpPr>
        <p:grpSpPr>
          <a:xfrm>
            <a:off x="1481137" y="2776284"/>
            <a:ext cx="3960813" cy="1081087"/>
            <a:chOff x="1690243" y="3257868"/>
            <a:chExt cx="3960813" cy="1081087"/>
          </a:xfrm>
        </p:grpSpPr>
        <p:grpSp>
          <p:nvGrpSpPr>
            <p:cNvPr id="18" name="object 16"/>
            <p:cNvGrpSpPr/>
            <p:nvPr/>
          </p:nvGrpSpPr>
          <p:grpSpPr bwMode="auto">
            <a:xfrm>
              <a:off x="1690243" y="3330893"/>
              <a:ext cx="3960813" cy="1008062"/>
              <a:chOff x="3959352" y="5256276"/>
              <a:chExt cx="3959860" cy="1007744"/>
            </a:xfrm>
          </p:grpSpPr>
          <p:sp>
            <p:nvSpPr>
              <p:cNvPr id="19" name="object 17"/>
              <p:cNvSpPr/>
              <p:nvPr/>
            </p:nvSpPr>
            <p:spPr bwMode="auto">
              <a:xfrm>
                <a:off x="3959352" y="5256276"/>
                <a:ext cx="3959860" cy="1007744"/>
              </a:xfrm>
              <a:custGeom>
                <a:avLst/>
                <a:gdLst>
                  <a:gd name="T0" fmla="*/ 3959363 w 3959859"/>
                  <a:gd name="T1" fmla="*/ 0 h 1007745"/>
                  <a:gd name="T2" fmla="*/ 0 w 3959859"/>
                  <a:gd name="T3" fmla="*/ 0 h 1007745"/>
                  <a:gd name="T4" fmla="*/ 0 w 3959859"/>
                  <a:gd name="T5" fmla="*/ 1007353 h 1007745"/>
                  <a:gd name="T6" fmla="*/ 3959363 w 3959859"/>
                  <a:gd name="T7" fmla="*/ 1007353 h 1007745"/>
                  <a:gd name="T8" fmla="*/ 3959363 w 3959859"/>
                  <a:gd name="T9" fmla="*/ 0 h 10077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9859" h="1007745">
                    <a:moveTo>
                      <a:pt x="3959352" y="0"/>
                    </a:moveTo>
                    <a:lnTo>
                      <a:pt x="0" y="0"/>
                    </a:lnTo>
                    <a:lnTo>
                      <a:pt x="0" y="1007364"/>
                    </a:lnTo>
                    <a:lnTo>
                      <a:pt x="3959352" y="1007364"/>
                    </a:lnTo>
                    <a:lnTo>
                      <a:pt x="3959352" y="0"/>
                    </a:lnTo>
                    <a:close/>
                  </a:path>
                </a:pathLst>
              </a:custGeom>
              <a:solidFill>
                <a:srgbClr val="336600"/>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a:p>
            </p:txBody>
          </p:sp>
          <p:sp>
            <p:nvSpPr>
              <p:cNvPr id="20" name="object 18"/>
              <p:cNvSpPr/>
              <p:nvPr/>
            </p:nvSpPr>
            <p:spPr bwMode="auto">
              <a:xfrm>
                <a:off x="6112375" y="5799523"/>
                <a:ext cx="1476375" cy="0"/>
              </a:xfrm>
              <a:custGeom>
                <a:avLst/>
                <a:gdLst>
                  <a:gd name="T0" fmla="*/ 0 w 1476375"/>
                  <a:gd name="T1" fmla="*/ 1476008 w 1476375"/>
                  <a:gd name="T2" fmla="*/ 0 60000 65536"/>
                  <a:gd name="T3" fmla="*/ 0 60000 65536"/>
                </a:gdLst>
                <a:ahLst/>
                <a:cxnLst>
                  <a:cxn ang="T2">
                    <a:pos x="T0" y="0"/>
                  </a:cxn>
                  <a:cxn ang="T3">
                    <a:pos x="T1" y="0"/>
                  </a:cxn>
                </a:cxnLst>
                <a:rect l="0" t="0" r="r" b="b"/>
                <a:pathLst>
                  <a:path w="1476375">
                    <a:moveTo>
                      <a:pt x="0" y="0"/>
                    </a:moveTo>
                    <a:lnTo>
                      <a:pt x="1476008" y="0"/>
                    </a:lnTo>
                  </a:path>
                </a:pathLst>
              </a:custGeom>
              <a:noFill/>
              <a:ln w="15094">
                <a:solidFill>
                  <a:srgbClr val="FFFFF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grpSp>
        <p:grpSp>
          <p:nvGrpSpPr>
            <p:cNvPr id="21" name="object 16"/>
            <p:cNvGrpSpPr/>
            <p:nvPr/>
          </p:nvGrpSpPr>
          <p:grpSpPr bwMode="auto">
            <a:xfrm>
              <a:off x="1690243" y="3330893"/>
              <a:ext cx="3960813" cy="1008062"/>
              <a:chOff x="3959352" y="5256276"/>
              <a:chExt cx="3959860" cy="1007744"/>
            </a:xfrm>
            <a:solidFill>
              <a:srgbClr val="99CCFF"/>
            </a:solidFill>
          </p:grpSpPr>
          <p:sp>
            <p:nvSpPr>
              <p:cNvPr id="22" name="object 17"/>
              <p:cNvSpPr/>
              <p:nvPr/>
            </p:nvSpPr>
            <p:spPr bwMode="auto">
              <a:xfrm>
                <a:off x="3959352" y="5256276"/>
                <a:ext cx="3959860" cy="1007744"/>
              </a:xfrm>
              <a:custGeom>
                <a:avLst/>
                <a:gdLst>
                  <a:gd name="T0" fmla="*/ 3959352 w 3959859"/>
                  <a:gd name="T1" fmla="*/ 0 h 1007745"/>
                  <a:gd name="T2" fmla="*/ 0 w 3959859"/>
                  <a:gd name="T3" fmla="*/ 0 h 1007745"/>
                  <a:gd name="T4" fmla="*/ 0 w 3959859"/>
                  <a:gd name="T5" fmla="*/ 1007364 h 1007745"/>
                  <a:gd name="T6" fmla="*/ 3959352 w 3959859"/>
                  <a:gd name="T7" fmla="*/ 1007364 h 1007745"/>
                  <a:gd name="T8" fmla="*/ 3959352 w 3959859"/>
                  <a:gd name="T9" fmla="*/ 0 h 1007745"/>
                </a:gdLst>
                <a:ahLst/>
                <a:cxnLst>
                  <a:cxn ang="0">
                    <a:pos x="T0" y="T1"/>
                  </a:cxn>
                  <a:cxn ang="0">
                    <a:pos x="T2" y="T3"/>
                  </a:cxn>
                  <a:cxn ang="0">
                    <a:pos x="T4" y="T5"/>
                  </a:cxn>
                  <a:cxn ang="0">
                    <a:pos x="T6" y="T7"/>
                  </a:cxn>
                  <a:cxn ang="0">
                    <a:pos x="T8" y="T9"/>
                  </a:cxn>
                </a:cxnLst>
                <a:rect l="0" t="0" r="r" b="b"/>
                <a:pathLst>
                  <a:path w="3959859" h="1007745">
                    <a:moveTo>
                      <a:pt x="3959352" y="0"/>
                    </a:moveTo>
                    <a:lnTo>
                      <a:pt x="0" y="0"/>
                    </a:lnTo>
                    <a:lnTo>
                      <a:pt x="0" y="1007364"/>
                    </a:lnTo>
                    <a:lnTo>
                      <a:pt x="3959352" y="1007364"/>
                    </a:lnTo>
                    <a:lnTo>
                      <a:pt x="39593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eaLnBrk="1" hangingPunct="1">
                  <a:buFont typeface="Arial" panose="020B0604020202020204" pitchFamily="34" charset="0"/>
                  <a:buNone/>
                  <a:defRPr/>
                </a:pPr>
                <a:endParaRPr lang="zh-CN" altLang="en-US"/>
              </a:p>
            </p:txBody>
          </p:sp>
          <p:sp>
            <p:nvSpPr>
              <p:cNvPr id="23" name="object 18"/>
              <p:cNvSpPr/>
              <p:nvPr/>
            </p:nvSpPr>
            <p:spPr bwMode="auto">
              <a:xfrm>
                <a:off x="6112375" y="5799523"/>
                <a:ext cx="1476375" cy="0"/>
              </a:xfrm>
              <a:custGeom>
                <a:avLst/>
                <a:gdLst>
                  <a:gd name="T0" fmla="*/ 0 w 1476375"/>
                  <a:gd name="T1" fmla="*/ 1476008 w 1476375"/>
                </a:gdLst>
                <a:ahLst/>
                <a:cxnLst>
                  <a:cxn ang="0">
                    <a:pos x="T0" y="0"/>
                  </a:cxn>
                  <a:cxn ang="0">
                    <a:pos x="T1" y="0"/>
                  </a:cxn>
                </a:cxnLst>
                <a:rect l="0" t="0" r="r" b="b"/>
                <a:pathLst>
                  <a:path w="1476375">
                    <a:moveTo>
                      <a:pt x="0" y="0"/>
                    </a:moveTo>
                    <a:lnTo>
                      <a:pt x="1476008" y="0"/>
                    </a:lnTo>
                  </a:path>
                </a:pathLst>
              </a:custGeom>
              <a:grpFill/>
              <a:ln w="15094">
                <a:solidFill>
                  <a:schemeClr val="tx1"/>
                </a:solidFill>
                <a:round/>
              </a:ln>
            </p:spPr>
            <p:txBody>
              <a:bodyPr lIns="0" tIns="0" rIns="0" bIns="0"/>
              <a:lstStyle/>
              <a:p>
                <a:pPr eaLnBrk="1" hangingPunct="1">
                  <a:buFont typeface="Arial" panose="020B0604020202020204" pitchFamily="34" charset="0"/>
                  <a:buNone/>
                  <a:defRPr/>
                </a:pPr>
                <a:endParaRPr lang="zh-CN" altLang="en-US"/>
              </a:p>
            </p:txBody>
          </p:sp>
        </p:grpSp>
        <p:sp>
          <p:nvSpPr>
            <p:cNvPr id="25" name="object 19"/>
            <p:cNvSpPr txBox="1"/>
            <p:nvPr/>
          </p:nvSpPr>
          <p:spPr>
            <a:xfrm>
              <a:off x="3141218" y="3257868"/>
              <a:ext cx="285750" cy="398462"/>
            </a:xfrm>
            <a:prstGeom prst="rect">
              <a:avLst/>
            </a:prstGeom>
          </p:spPr>
          <p:txBody>
            <a:bodyPr lIns="0" tIns="17780" rIns="0" bIns="0">
              <a:spAutoFit/>
            </a:bodyPr>
            <a:lstStyle/>
            <a:p>
              <a:pPr marL="38100" eaLnBrk="1" hangingPunct="1">
                <a:spcBef>
                  <a:spcPts val="140"/>
                </a:spcBef>
                <a:buFont typeface="Arial" panose="020B0604020202020204" pitchFamily="34" charset="0"/>
                <a:buNone/>
                <a:defRPr/>
              </a:pPr>
              <a:r>
                <a:rPr sz="3600" spc="-104" baseline="-38000" dirty="0">
                  <a:latin typeface="Symbol" panose="05050102010706020507"/>
                  <a:cs typeface="Symbol" panose="05050102010706020507"/>
                </a:rPr>
                <a:t></a:t>
              </a:r>
              <a:r>
                <a:rPr sz="1700" spc="-70" dirty="0">
                  <a:latin typeface="Times New Roman" panose="02020603050405020304"/>
                  <a:cs typeface="Times New Roman" panose="02020603050405020304"/>
                </a:rPr>
                <a:t>2</a:t>
              </a:r>
              <a:endParaRPr sz="1700">
                <a:latin typeface="Times New Roman" panose="02020603050405020304"/>
                <a:cs typeface="Times New Roman" panose="02020603050405020304"/>
              </a:endParaRPr>
            </a:p>
          </p:txBody>
        </p:sp>
        <p:sp>
          <p:nvSpPr>
            <p:cNvPr id="26" name="object 20"/>
            <p:cNvSpPr txBox="1"/>
            <p:nvPr/>
          </p:nvSpPr>
          <p:spPr>
            <a:xfrm>
              <a:off x="5328793" y="3745230"/>
              <a:ext cx="138113" cy="396875"/>
            </a:xfrm>
            <a:prstGeom prst="rect">
              <a:avLst/>
            </a:prstGeom>
          </p:spPr>
          <p:txBody>
            <a:bodyPr lIns="0" tIns="17780" rIns="0" bIns="0">
              <a:spAutoFit/>
            </a:bodyPr>
            <a:lstStyle/>
            <a:p>
              <a:pPr marL="12700" eaLnBrk="1" hangingPunct="1">
                <a:spcBef>
                  <a:spcPts val="140"/>
                </a:spcBef>
                <a:buFont typeface="Arial" panose="020B0604020202020204" pitchFamily="34" charset="0"/>
                <a:buNone/>
                <a:defRPr/>
              </a:pPr>
              <a:r>
                <a:rPr sz="2400" spc="-40" dirty="0">
                  <a:latin typeface="Symbol" panose="05050102010706020507"/>
                  <a:cs typeface="Symbol" panose="05050102010706020507"/>
                </a:rPr>
                <a:t></a:t>
              </a:r>
              <a:endParaRPr sz="2400">
                <a:latin typeface="Symbol" panose="05050102010706020507"/>
                <a:cs typeface="Symbol" panose="05050102010706020507"/>
              </a:endParaRPr>
            </a:p>
          </p:txBody>
        </p:sp>
        <p:sp>
          <p:nvSpPr>
            <p:cNvPr id="27" name="object 21"/>
            <p:cNvSpPr txBox="1"/>
            <p:nvPr/>
          </p:nvSpPr>
          <p:spPr>
            <a:xfrm>
              <a:off x="2518918" y="3891280"/>
              <a:ext cx="811213" cy="415925"/>
            </a:xfrm>
            <a:prstGeom prst="rect">
              <a:avLst/>
            </a:prstGeom>
          </p:spPr>
          <p:txBody>
            <a:bodyPr lIns="0" tIns="13335" rIns="0" bIns="0">
              <a:spAutoFit/>
            </a:bodyPr>
            <a:lstStyle/>
            <a:p>
              <a:pPr marL="38100" eaLnBrk="1" hangingPunct="1">
                <a:spcBef>
                  <a:spcPts val="105"/>
                </a:spcBef>
                <a:buFont typeface="Arial" panose="020B0604020202020204" pitchFamily="34" charset="0"/>
                <a:buNone/>
                <a:tabLst>
                  <a:tab pos="291465" algn="l"/>
                  <a:tab pos="660400" algn="l"/>
                </a:tabLst>
                <a:defRPr/>
              </a:pPr>
              <a:r>
                <a:rPr sz="2400" spc="-40" dirty="0">
                  <a:latin typeface="Symbol" panose="05050102010706020507"/>
                  <a:cs typeface="Symbol" panose="05050102010706020507"/>
                </a:rPr>
                <a:t></a:t>
              </a:r>
              <a:r>
                <a:rPr sz="2400" spc="-40" dirty="0">
                  <a:latin typeface="Times New Roman" panose="02020603050405020304"/>
                  <a:cs typeface="Times New Roman" panose="02020603050405020304"/>
                </a:rPr>
                <a:t>	</a:t>
              </a:r>
              <a:r>
                <a:rPr sz="3825" spc="-225" baseline="7000" dirty="0">
                  <a:latin typeface="Symbol" panose="05050102010706020507"/>
                  <a:cs typeface="Symbol" panose="05050102010706020507"/>
                </a:rPr>
                <a:t></a:t>
              </a:r>
              <a:r>
                <a:rPr sz="3825" spc="-225" baseline="7000" dirty="0">
                  <a:latin typeface="Times New Roman" panose="02020603050405020304"/>
                  <a:cs typeface="Times New Roman" panose="02020603050405020304"/>
                </a:rPr>
                <a:t>	</a:t>
              </a:r>
              <a:r>
                <a:rPr sz="2400" spc="-40" dirty="0">
                  <a:latin typeface="Symbol" panose="05050102010706020507"/>
                  <a:cs typeface="Symbol" panose="05050102010706020507"/>
                </a:rPr>
                <a:t></a:t>
              </a:r>
              <a:endParaRPr sz="2400" dirty="0">
                <a:latin typeface="Symbol" panose="05050102010706020507"/>
                <a:cs typeface="Symbol" panose="05050102010706020507"/>
              </a:endParaRPr>
            </a:p>
          </p:txBody>
        </p:sp>
        <p:sp>
          <p:nvSpPr>
            <p:cNvPr id="28" name="object 22"/>
            <p:cNvSpPr txBox="1"/>
            <p:nvPr/>
          </p:nvSpPr>
          <p:spPr>
            <a:xfrm>
              <a:off x="1707706" y="3629343"/>
              <a:ext cx="2155825" cy="396875"/>
            </a:xfrm>
            <a:prstGeom prst="rect">
              <a:avLst/>
            </a:prstGeom>
          </p:spPr>
          <p:txBody>
            <a:bodyPr lIns="0" tIns="17780" rIns="0" bIns="0">
              <a:spAutoFit/>
            </a:bodyPr>
            <a:lstStyle/>
            <a:p>
              <a:pPr marL="38100" eaLnBrk="1" hangingPunct="1">
                <a:spcBef>
                  <a:spcPts val="140"/>
                </a:spcBef>
                <a:buFont typeface="Arial" panose="020B0604020202020204" pitchFamily="34" charset="0"/>
                <a:buNone/>
                <a:tabLst>
                  <a:tab pos="1772920" algn="l"/>
                </a:tabLst>
                <a:defRPr/>
              </a:pPr>
              <a:r>
                <a:rPr sz="2400" i="1" spc="-50" dirty="0">
                  <a:latin typeface="Times New Roman" panose="02020603050405020304"/>
                  <a:cs typeface="Times New Roman" panose="02020603050405020304"/>
                </a:rPr>
                <a:t>S</a:t>
              </a:r>
              <a:r>
                <a:rPr sz="2400" i="1" spc="-85" dirty="0">
                  <a:latin typeface="Times New Roman" panose="02020603050405020304"/>
                  <a:cs typeface="Times New Roman" panose="02020603050405020304"/>
                </a:rPr>
                <a:t>N</a:t>
              </a:r>
              <a:r>
                <a:rPr sz="2400" i="1" spc="-60" dirty="0">
                  <a:latin typeface="Times New Roman" panose="02020603050405020304"/>
                  <a:cs typeface="Times New Roman" panose="02020603050405020304"/>
                </a:rPr>
                <a:t>R</a:t>
              </a:r>
              <a:r>
                <a:rPr sz="2400" i="1" spc="-40" dirty="0">
                  <a:latin typeface="Times New Roman" panose="02020603050405020304"/>
                  <a:cs typeface="Times New Roman" panose="02020603050405020304"/>
                </a:rPr>
                <a:t> </a:t>
              </a:r>
              <a:r>
                <a:rPr sz="2400" spc="-55" dirty="0">
                  <a:latin typeface="Symbol" panose="05050102010706020507"/>
                  <a:cs typeface="Symbol" panose="05050102010706020507"/>
                </a:rPr>
                <a:t></a:t>
              </a:r>
              <a:r>
                <a:rPr sz="2400" spc="-130" dirty="0">
                  <a:latin typeface="Times New Roman" panose="02020603050405020304"/>
                  <a:cs typeface="Times New Roman" panose="02020603050405020304"/>
                </a:rPr>
                <a:t> </a:t>
              </a:r>
              <a:r>
                <a:rPr sz="3600" spc="-60" baseline="-15000" dirty="0">
                  <a:latin typeface="Symbol" panose="05050102010706020507"/>
                  <a:cs typeface="Symbol" panose="05050102010706020507"/>
                </a:rPr>
                <a:t></a:t>
              </a:r>
              <a:r>
                <a:rPr sz="3600" spc="-375" baseline="-15000" dirty="0">
                  <a:latin typeface="Times New Roman" panose="02020603050405020304"/>
                  <a:cs typeface="Times New Roman" panose="02020603050405020304"/>
                </a:rPr>
                <a:t> </a:t>
              </a:r>
              <a:r>
                <a:rPr sz="2550" u="heavy" spc="-67" baseline="34000" dirty="0">
                  <a:uFill>
                    <a:solidFill>
                      <a:srgbClr val="FFFFFF"/>
                    </a:solidFill>
                  </a:uFill>
                  <a:latin typeface="宋体" panose="02010600030101010101" pitchFamily="2" charset="-122"/>
                  <a:cs typeface="宋体" panose="02010600030101010101" pitchFamily="2" charset="-122"/>
                </a:rPr>
                <a:t> </a:t>
              </a:r>
              <a:r>
                <a:rPr sz="2550" u="heavy" spc="-307" baseline="34000" dirty="0">
                  <a:uFill>
                    <a:solidFill>
                      <a:srgbClr val="FFFFFF"/>
                    </a:solidFill>
                  </a:uFill>
                  <a:latin typeface="宋体" panose="02010600030101010101" pitchFamily="2" charset="-122"/>
                  <a:cs typeface="宋体" panose="02010600030101010101" pitchFamily="2" charset="-122"/>
                </a:rPr>
                <a:t> </a:t>
              </a:r>
              <a:r>
                <a:rPr sz="2550" u="heavy" spc="-82" baseline="34000" dirty="0">
                  <a:uFill>
                    <a:solidFill>
                      <a:srgbClr val="FFFFFF"/>
                    </a:solidFill>
                  </a:uFill>
                  <a:latin typeface="宋体" panose="02010600030101010101" pitchFamily="2" charset="-122"/>
                  <a:cs typeface="宋体" panose="02010600030101010101" pitchFamily="2" charset="-122"/>
                </a:rPr>
                <a:t>o</a:t>
              </a:r>
              <a:r>
                <a:rPr sz="2550" u="heavy" spc="-67" baseline="34000" dirty="0">
                  <a:uFill>
                    <a:solidFill>
                      <a:srgbClr val="FFFFFF"/>
                    </a:solidFill>
                  </a:uFill>
                  <a:latin typeface="宋体" panose="02010600030101010101" pitchFamily="2" charset="-122"/>
                  <a:cs typeface="宋体" panose="02010600030101010101" pitchFamily="2" charset="-122"/>
                </a:rPr>
                <a:t>b</a:t>
              </a:r>
              <a:r>
                <a:rPr sz="2550" spc="-367" baseline="34000" dirty="0">
                  <a:latin typeface="宋体" panose="02010600030101010101" pitchFamily="2" charset="-122"/>
                  <a:cs typeface="宋体" panose="02010600030101010101" pitchFamily="2" charset="-122"/>
                </a:rPr>
                <a:t> </a:t>
              </a:r>
              <a:r>
                <a:rPr sz="3600" spc="-60" baseline="-15000" dirty="0">
                  <a:latin typeface="Symbol" panose="05050102010706020507"/>
                  <a:cs typeface="Symbol" panose="05050102010706020507"/>
                </a:rPr>
                <a:t></a:t>
              </a:r>
              <a:r>
                <a:rPr sz="3600" baseline="-15000" dirty="0">
                  <a:latin typeface="Times New Roman" panose="02020603050405020304"/>
                  <a:cs typeface="Times New Roman" panose="02020603050405020304"/>
                </a:rPr>
                <a:t>	</a:t>
              </a:r>
              <a:r>
                <a:rPr sz="2400" spc="-55" dirty="0">
                  <a:latin typeface="Symbol" panose="05050102010706020507"/>
                  <a:cs typeface="Symbol" panose="05050102010706020507"/>
                </a:rPr>
                <a:t></a:t>
              </a:r>
              <a:r>
                <a:rPr sz="2400" spc="-45" dirty="0">
                  <a:latin typeface="Times New Roman" panose="02020603050405020304"/>
                  <a:cs typeface="Times New Roman" panose="02020603050405020304"/>
                </a:rPr>
                <a:t> </a:t>
              </a:r>
              <a:r>
                <a:rPr sz="3600" spc="-60" baseline="-21000" dirty="0">
                  <a:latin typeface="Symbol" panose="05050102010706020507"/>
                  <a:cs typeface="Symbol" panose="05050102010706020507"/>
                </a:rPr>
                <a:t></a:t>
              </a:r>
              <a:endParaRPr sz="3600" baseline="-21000" dirty="0">
                <a:latin typeface="Symbol" panose="05050102010706020507"/>
                <a:cs typeface="Symbol" panose="05050102010706020507"/>
              </a:endParaRPr>
            </a:p>
          </p:txBody>
        </p:sp>
        <p:sp>
          <p:nvSpPr>
            <p:cNvPr id="29" name="object 23"/>
            <p:cNvSpPr txBox="1">
              <a:spLocks noChangeArrowheads="1"/>
            </p:cNvSpPr>
            <p:nvPr/>
          </p:nvSpPr>
          <p:spPr bwMode="auto">
            <a:xfrm>
              <a:off x="2518918" y="3445193"/>
              <a:ext cx="3114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38100">
                <a:spcBef>
                  <a:spcPct val="20000"/>
                </a:spcBef>
                <a:buClr>
                  <a:srgbClr val="006600"/>
                </a:buClr>
                <a:buSzPct val="90000"/>
                <a:buFont typeface="Wingdings" panose="05000000000000000000" pitchFamily="2" charset="2"/>
                <a:buChar char="p"/>
                <a:tabLst>
                  <a:tab pos="1191895" algn="l"/>
                </a:tabLst>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tabLst>
                  <a:tab pos="1191895" algn="l"/>
                </a:tabLst>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tabLst>
                  <a:tab pos="1191895" algn="l"/>
                </a:tabLst>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tabLst>
                  <a:tab pos="1191895" algn="l"/>
                </a:tabLst>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tabLst>
                  <a:tab pos="1191895" algn="l"/>
                </a:tabLst>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tabLst>
                  <a:tab pos="1191895" algn="l"/>
                </a:tabLst>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tabLst>
                  <a:tab pos="1191895" algn="l"/>
                </a:tabLst>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tabLst>
                  <a:tab pos="1191895" algn="l"/>
                </a:tabLst>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tabLst>
                  <a:tab pos="1191895" algn="l"/>
                </a:tabLst>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40"/>
                </a:spcBef>
                <a:buClrTx/>
                <a:buSzTx/>
                <a:buFont typeface="Arial" panose="020B0604020202020204" pitchFamily="34" charset="0"/>
                <a:buNone/>
              </a:pPr>
              <a:r>
                <a:rPr lang="zh-CN" altLang="zh-CN" sz="3600" baseline="-3000">
                  <a:solidFill>
                    <a:schemeClr val="tx1"/>
                  </a:solidFill>
                  <a:latin typeface="Symbol" panose="05050102010706020507" pitchFamily="18" charset="2"/>
                </a:rPr>
                <a:t></a:t>
              </a:r>
              <a:r>
                <a:rPr lang="zh-CN" altLang="zh-CN" sz="3600" baseline="-3000">
                  <a:solidFill>
                    <a:schemeClr val="tx1"/>
                  </a:solidFill>
                  <a:latin typeface="Times New Roman" panose="02020603050405020304" pitchFamily="18" charset="0"/>
                  <a:cs typeface="Times New Roman" panose="02020603050405020304" pitchFamily="18" charset="0"/>
                </a:rPr>
                <a:t> </a:t>
              </a:r>
              <a:r>
                <a:rPr lang="zh-CN" altLang="zh-CN" sz="3600" i="1" baseline="2000">
                  <a:solidFill>
                    <a:schemeClr val="tx1"/>
                  </a:solidFill>
                  <a:latin typeface="Times New Roman" panose="02020603050405020304" pitchFamily="18" charset="0"/>
                  <a:cs typeface="Times New Roman" panose="02020603050405020304" pitchFamily="18" charset="0"/>
                </a:rPr>
                <a:t>C	</a:t>
              </a:r>
              <a:r>
                <a:rPr lang="zh-CN" altLang="zh-CN" sz="2400">
                  <a:solidFill>
                    <a:schemeClr val="tx1"/>
                  </a:solidFill>
                  <a:latin typeface="Symbol" panose="05050102010706020507" pitchFamily="18" charset="2"/>
                </a:rPr>
                <a:t></a:t>
              </a:r>
              <a:r>
                <a:rPr lang="zh-CN" altLang="zh-CN" sz="3600" baseline="2000">
                  <a:solidFill>
                    <a:schemeClr val="tx1"/>
                  </a:solidFill>
                  <a:latin typeface="宋体" panose="02010600030101010101" pitchFamily="2" charset="-122"/>
                  <a:ea typeface="宋体" panose="02010600030101010101" pitchFamily="2" charset="-122"/>
                </a:rPr>
                <a:t>灰度对比度</a:t>
              </a:r>
              <a:r>
                <a:rPr lang="zh-CN" altLang="zh-CN" sz="2400">
                  <a:solidFill>
                    <a:schemeClr val="tx1"/>
                  </a:solidFill>
                  <a:latin typeface="Symbol" panose="05050102010706020507" pitchFamily="18" charset="2"/>
                </a:rPr>
                <a:t></a:t>
              </a:r>
              <a:r>
                <a:rPr lang="zh-CN" altLang="zh-CN" sz="2500" baseline="54000">
                  <a:solidFill>
                    <a:schemeClr val="tx1"/>
                  </a:solidFill>
                  <a:latin typeface="Times New Roman" panose="02020603050405020304" pitchFamily="18" charset="0"/>
                  <a:cs typeface="Times New Roman" panose="02020603050405020304" pitchFamily="18" charset="0"/>
                </a:rPr>
                <a:t>2</a:t>
              </a:r>
              <a:endParaRPr lang="zh-CN" altLang="zh-CN" sz="2500" baseline="54000">
                <a:solidFill>
                  <a:schemeClr val="tx1"/>
                </a:solidFill>
                <a:latin typeface="Times New Roman" panose="02020603050405020304" pitchFamily="18" charset="0"/>
                <a:cs typeface="Times New Roman" panose="02020603050405020304" pitchFamily="18" charset="0"/>
              </a:endParaRPr>
            </a:p>
          </p:txBody>
        </p:sp>
        <p:sp>
          <p:nvSpPr>
            <p:cNvPr id="30" name="object 24"/>
            <p:cNvSpPr txBox="1">
              <a:spLocks noChangeArrowheads="1"/>
            </p:cNvSpPr>
            <p:nvPr/>
          </p:nvSpPr>
          <p:spPr bwMode="auto">
            <a:xfrm>
              <a:off x="3674618" y="3870643"/>
              <a:ext cx="181768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38100">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40"/>
                </a:spcBef>
                <a:buClrTx/>
                <a:buSzTx/>
                <a:buFont typeface="Arial" panose="020B0604020202020204" pitchFamily="34" charset="0"/>
                <a:buNone/>
              </a:pPr>
              <a:r>
                <a:rPr lang="zh-CN" altLang="zh-CN" sz="3600" baseline="-10000">
                  <a:solidFill>
                    <a:schemeClr val="tx1"/>
                  </a:solidFill>
                  <a:latin typeface="Symbol" panose="05050102010706020507" pitchFamily="18" charset="2"/>
                </a:rPr>
                <a:t></a:t>
              </a:r>
              <a:r>
                <a:rPr lang="zh-CN" altLang="zh-CN" sz="2400">
                  <a:solidFill>
                    <a:schemeClr val="tx1"/>
                  </a:solidFill>
                  <a:latin typeface="宋体" panose="02010600030101010101" pitchFamily="2" charset="-122"/>
                  <a:ea typeface="宋体" panose="02010600030101010101" pitchFamily="2" charset="-122"/>
                </a:rPr>
                <a:t>噪声均方差</a:t>
              </a:r>
              <a:r>
                <a:rPr lang="zh-CN" altLang="zh-CN" sz="3600" baseline="-10000">
                  <a:solidFill>
                    <a:schemeClr val="tx1"/>
                  </a:solidFill>
                  <a:latin typeface="Symbol" panose="05050102010706020507" pitchFamily="18" charset="2"/>
                </a:rPr>
                <a:t></a:t>
              </a:r>
              <a:endParaRPr lang="zh-CN" altLang="zh-CN" sz="3600" baseline="-10000">
                <a:solidFill>
                  <a:schemeClr val="tx1"/>
                </a:solidFill>
                <a:latin typeface="Symbol" panose="05050102010706020507" pitchFamily="18" charset="2"/>
              </a:endParaRPr>
            </a:p>
          </p:txBody>
        </p:sp>
      </p:grpSp>
      <p:sp>
        <p:nvSpPr>
          <p:cNvPr id="31" name="文本框 30"/>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    度量</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6A17189A-68FA-4449-9959-59F7B1811ED4}"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7708" y="1120658"/>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2341551" y="832715"/>
            <a:ext cx="13797" cy="3686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475539" y="160768"/>
            <a:ext cx="5015415" cy="502939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b="1" dirty="0">
                <a:solidFill>
                  <a:srgbClr val="FF0000"/>
                </a:solidFill>
                <a:latin typeface="微软雅黑" panose="020B0503020204020204" pitchFamily="34" charset="-122"/>
                <a:ea typeface="微软雅黑" panose="020B0503020204020204" pitchFamily="34" charset="-122"/>
              </a:rPr>
              <a:t>6.1</a:t>
            </a:r>
            <a:r>
              <a:rPr lang="zh-CN" altLang="en-US" b="1" dirty="0">
                <a:solidFill>
                  <a:srgbClr val="FF0000"/>
                </a:solidFill>
                <a:latin typeface="微软雅黑" panose="020B0503020204020204" pitchFamily="34" charset="-122"/>
                <a:ea typeface="微软雅黑" panose="020B0503020204020204" pitchFamily="34" charset="-122"/>
              </a:rPr>
              <a:t> 问题引入：图像复原</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6.2 </a:t>
            </a:r>
            <a:r>
              <a:rPr lang="zh-CN" altLang="en-US" b="1" dirty="0">
                <a:solidFill>
                  <a:srgbClr val="000066"/>
                </a:solidFill>
                <a:latin typeface="微软雅黑" panose="020B0503020204020204" pitchFamily="34" charset="-122"/>
                <a:ea typeface="微软雅黑" panose="020B0503020204020204" pitchFamily="34" charset="-122"/>
              </a:rPr>
              <a:t>图像模糊退化建模</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退化模型</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噪声模型</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6.3 </a:t>
            </a:r>
            <a:r>
              <a:rPr lang="zh-CN" altLang="en-US" b="1" dirty="0">
                <a:solidFill>
                  <a:srgbClr val="000066"/>
                </a:solidFill>
                <a:latin typeface="微软雅黑" panose="020B0503020204020204" pitchFamily="34" charset="-122"/>
                <a:ea typeface="微软雅黑" panose="020B0503020204020204" pitchFamily="34" charset="-122"/>
              </a:rPr>
              <a:t>常用噪声建模</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加性噪声</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非加性噪声</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6.4 </a:t>
            </a:r>
            <a:r>
              <a:rPr lang="zh-CN" altLang="en-US" b="1" dirty="0">
                <a:solidFill>
                  <a:srgbClr val="000066"/>
                </a:solidFill>
                <a:latin typeface="微软雅黑" panose="020B0503020204020204" pitchFamily="34" charset="-122"/>
                <a:ea typeface="微软雅黑" panose="020B0503020204020204" pitchFamily="34" charset="-122"/>
              </a:rPr>
              <a:t>图像复原的滤波方法</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逆滤波</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维纳滤波</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几何均值滤波</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约束最小二乘滤波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BD2EE37B-FE59-47F8-A307-2E6CA4EF448A}"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pic>
        <p:nvPicPr>
          <p:cNvPr id="6" name="图片 5"/>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08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常见噪声</a:t>
            </a:r>
            <a:endParaRPr lang="zh-CN" altLang="en-US" sz="1600" b="1">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en-US" altLang="zh-CN" sz="1600" b="1">
                <a:solidFill>
                  <a:srgbClr val="000066"/>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热噪声</a:t>
            </a:r>
            <a:r>
              <a:rPr lang="en-US" altLang="zh-CN" sz="1600" b="1">
                <a:solidFill>
                  <a:srgbClr val="000066"/>
                </a:solidFill>
                <a:latin typeface="微软雅黑" panose="020B0503020204020204" pitchFamily="34" charset="-122"/>
                <a:ea typeface="微软雅黑" panose="020B0503020204020204" pitchFamily="34" charset="-122"/>
              </a:rPr>
              <a:t>}</a:t>
            </a:r>
            <a:endParaRPr lang="en-US" altLang="zh-CN" sz="1600" b="1">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a:solidFill>
                  <a:srgbClr val="000066"/>
                </a:solidFill>
                <a:latin typeface="微软雅黑" panose="020B0503020204020204" pitchFamily="34" charset="-122"/>
                <a:ea typeface="微软雅黑" panose="020B0503020204020204" pitchFamily="34" charset="-122"/>
              </a:rPr>
              <a:t>热扰动载流子引起，与绝对温度有关，又称白噪声（频率覆盖整个频谱均匀）或高斯噪声（高斯分布）</a:t>
            </a:r>
            <a:endParaRPr lang="zh-CN" altLang="en-US" sz="1600" b="1">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en-US" altLang="zh-CN" sz="1600" b="1">
                <a:solidFill>
                  <a:srgbClr val="000066"/>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闪烁噪声</a:t>
            </a:r>
            <a:r>
              <a:rPr lang="en-US" altLang="zh-CN" sz="1600" b="1">
                <a:solidFill>
                  <a:srgbClr val="000066"/>
                </a:solidFill>
                <a:latin typeface="微软雅黑" panose="020B0503020204020204" pitchFamily="34" charset="-122"/>
                <a:ea typeface="微软雅黑" panose="020B0503020204020204" pitchFamily="34" charset="-122"/>
              </a:rPr>
              <a:t>}</a:t>
            </a:r>
            <a:endParaRPr lang="en-US" altLang="zh-CN" sz="1600" b="1">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a:solidFill>
                  <a:srgbClr val="000066"/>
                </a:solidFill>
                <a:latin typeface="微软雅黑" panose="020B0503020204020204" pitchFamily="34" charset="-122"/>
                <a:ea typeface="微软雅黑" panose="020B0503020204020204" pitchFamily="34" charset="-122"/>
              </a:rPr>
              <a:t>电荷流动的随机性引起的交流成分，具有反比于频率（</a:t>
            </a:r>
            <a:r>
              <a:rPr lang="en-US" altLang="zh-CN" sz="1600" b="1">
                <a:solidFill>
                  <a:srgbClr val="000066"/>
                </a:solidFill>
                <a:latin typeface="微软雅黑" panose="020B0503020204020204" pitchFamily="34" charset="-122"/>
                <a:ea typeface="微软雅黑" panose="020B0503020204020204" pitchFamily="34" charset="-122"/>
              </a:rPr>
              <a:t>1/f</a:t>
            </a:r>
            <a:r>
              <a:rPr lang="zh-CN" altLang="en-US" sz="1600" b="1">
                <a:solidFill>
                  <a:srgbClr val="000066"/>
                </a:solidFill>
                <a:latin typeface="微软雅黑" panose="020B0503020204020204" pitchFamily="34" charset="-122"/>
                <a:ea typeface="微软雅黑" panose="020B0503020204020204" pitchFamily="34" charset="-122"/>
              </a:rPr>
              <a:t>）的频谱，也称粉色噪声</a:t>
            </a:r>
            <a:endParaRPr lang="en-US" altLang="zh-CN" sz="1600" b="1">
              <a:solidFill>
                <a:srgbClr val="000066"/>
              </a:solidFill>
              <a:latin typeface="微软雅黑" panose="020B0503020204020204" pitchFamily="34" charset="-122"/>
              <a:ea typeface="微软雅黑" panose="020B0503020204020204" pitchFamily="34" charset="-122"/>
            </a:endParaRPr>
          </a:p>
          <a:p>
            <a:pPr marL="732155">
              <a:spcBef>
                <a:spcPts val="1410"/>
              </a:spcBef>
              <a:defRPr/>
            </a:pPr>
            <a:r>
              <a:rPr lang="en-US" altLang="zh-CN" sz="1600" b="1">
                <a:solidFill>
                  <a:srgbClr val="000066"/>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发射噪声</a:t>
            </a:r>
            <a:r>
              <a:rPr lang="en-US" altLang="zh-CN" sz="1600" b="1">
                <a:solidFill>
                  <a:srgbClr val="000066"/>
                </a:solidFill>
                <a:latin typeface="微软雅黑" panose="020B0503020204020204" pitchFamily="34" charset="-122"/>
                <a:ea typeface="微软雅黑" panose="020B0503020204020204" pitchFamily="34" charset="-122"/>
              </a:rPr>
              <a:t>}</a:t>
            </a:r>
            <a:endParaRPr lang="en-US" altLang="zh-CN" sz="1600" b="1">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a:solidFill>
                  <a:srgbClr val="000066"/>
                </a:solidFill>
                <a:latin typeface="微软雅黑" panose="020B0503020204020204" pitchFamily="34" charset="-122"/>
                <a:ea typeface="微软雅黑" panose="020B0503020204020204" pitchFamily="34" charset="-122"/>
              </a:rPr>
              <a:t>高斯分布（电子运动的随机性）</a:t>
            </a:r>
            <a:endParaRPr lang="en-US" altLang="zh-CN" sz="1600" b="1">
              <a:solidFill>
                <a:srgbClr val="000066"/>
              </a:solidFill>
              <a:latin typeface="微软雅黑" panose="020B0503020204020204" pitchFamily="34" charset="-122"/>
              <a:ea typeface="微软雅黑" panose="020B0503020204020204" pitchFamily="34" charset="-122"/>
            </a:endParaRPr>
          </a:p>
          <a:p>
            <a:pPr marL="732155">
              <a:spcBef>
                <a:spcPts val="1410"/>
              </a:spcBef>
              <a:defRPr/>
            </a:pPr>
            <a:r>
              <a:rPr lang="en-US" altLang="zh-CN" sz="1600" b="1">
                <a:solidFill>
                  <a:srgbClr val="000066"/>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有色噪声</a:t>
            </a:r>
            <a:r>
              <a:rPr lang="en-US" altLang="zh-CN" sz="1600" b="1">
                <a:solidFill>
                  <a:srgbClr val="000066"/>
                </a:solidFill>
                <a:latin typeface="微软雅黑" panose="020B0503020204020204" pitchFamily="34" charset="-122"/>
                <a:ea typeface="微软雅黑" panose="020B0503020204020204" pitchFamily="34" charset="-122"/>
              </a:rPr>
              <a:t>}</a:t>
            </a:r>
            <a:endParaRPr lang="en-US" altLang="zh-CN" sz="1600" b="1">
              <a:solidFill>
                <a:srgbClr val="000066"/>
              </a:solidFill>
              <a:latin typeface="微软雅黑" panose="020B0503020204020204" pitchFamily="34" charset="-122"/>
              <a:ea typeface="微软雅黑" panose="020B0503020204020204" pitchFamily="34" charset="-122"/>
            </a:endParaRPr>
          </a:p>
          <a:p>
            <a:pPr marL="1451610">
              <a:spcBef>
                <a:spcPts val="30"/>
              </a:spcBef>
              <a:defRPr/>
            </a:pPr>
            <a:r>
              <a:rPr lang="zh-CN" altLang="en-US" sz="1600" b="1">
                <a:solidFill>
                  <a:srgbClr val="000066"/>
                </a:solidFill>
                <a:latin typeface="微软雅黑" panose="020B0503020204020204" pitchFamily="34" charset="-122"/>
                <a:ea typeface="微软雅黑" panose="020B0503020204020204" pitchFamily="34" charset="-122"/>
              </a:rPr>
              <a:t>运动汽车、电扇等电机引起，具有非白色频谱的带宽噪声</a:t>
            </a:r>
            <a:endParaRPr lang="zh-CN" altLang="en-US" sz="1600" b="1">
              <a:solidFill>
                <a:srgbClr val="000066"/>
              </a:solidFill>
              <a:latin typeface="微软雅黑" panose="020B0503020204020204" pitchFamily="34" charset="-122"/>
              <a:ea typeface="微软雅黑" panose="020B0503020204020204" pitchFamily="34" charset="-122"/>
            </a:endParaRPr>
          </a:p>
          <a:p>
            <a:pPr marL="389255" indent="0">
              <a:spcBef>
                <a:spcPts val="141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常见噪声</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2F3F54AA-8E90-4EBF-8DCD-59D60CB23AA2}"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155592" cy="423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噪声来源：</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lnSpc>
                <a:spcPct val="150000"/>
              </a:lnSpc>
              <a:spcBef>
                <a:spcPts val="1200"/>
              </a:spcBef>
              <a:defRPr/>
            </a:pPr>
            <a:r>
              <a:rPr lang="zh-CN" altLang="en-US" sz="1600" dirty="0">
                <a:solidFill>
                  <a:srgbClr val="000066"/>
                </a:solidFill>
                <a:latin typeface="微软雅黑" panose="020B0503020204020204" pitchFamily="34" charset="-122"/>
                <a:ea typeface="微软雅黑" panose="020B0503020204020204" pitchFamily="34" charset="-122"/>
              </a:rPr>
              <a:t>数字图像的噪声主要来源于图像的获取（数字化过程）和传输过程。</a:t>
            </a:r>
            <a:endParaRPr lang="zh-CN" altLang="en-US" sz="1600" dirty="0">
              <a:solidFill>
                <a:srgbClr val="000066"/>
              </a:solidFill>
              <a:latin typeface="微软雅黑" panose="020B0503020204020204" pitchFamily="34" charset="-122"/>
              <a:ea typeface="微软雅黑" panose="020B0503020204020204" pitchFamily="34" charset="-122"/>
            </a:endParaRPr>
          </a:p>
          <a:p>
            <a:pPr marL="732155">
              <a:lnSpc>
                <a:spcPct val="150000"/>
              </a:lnSpc>
              <a:spcBef>
                <a:spcPts val="1200"/>
              </a:spcBef>
              <a:defRPr/>
            </a:pPr>
            <a:r>
              <a:rPr lang="zh-CN" altLang="en-US" sz="1600" dirty="0">
                <a:solidFill>
                  <a:srgbClr val="000066"/>
                </a:solidFill>
                <a:latin typeface="微软雅黑" panose="020B0503020204020204" pitchFamily="34" charset="-122"/>
                <a:ea typeface="微软雅黑" panose="020B0503020204020204" pitchFamily="34" charset="-122"/>
              </a:rPr>
              <a:t>图像传感器的工作情况受各种因素的影响，如图像获取中的环境条件和传感元器件自身的质量。例如，当使用</a:t>
            </a:r>
            <a:r>
              <a:rPr lang="en-US" altLang="zh-CN" sz="1600" dirty="0">
                <a:solidFill>
                  <a:srgbClr val="000066"/>
                </a:solidFill>
                <a:latin typeface="微软雅黑" panose="020B0503020204020204" pitchFamily="34" charset="-122"/>
                <a:ea typeface="微软雅黑" panose="020B0503020204020204" pitchFamily="34" charset="-122"/>
              </a:rPr>
              <a:t>CCD</a:t>
            </a:r>
            <a:r>
              <a:rPr lang="zh-CN" altLang="en-US" sz="1600" dirty="0">
                <a:solidFill>
                  <a:srgbClr val="000066"/>
                </a:solidFill>
                <a:latin typeface="微软雅黑" panose="020B0503020204020204" pitchFamily="34" charset="-122"/>
                <a:ea typeface="微软雅黑" panose="020B0503020204020204" pitchFamily="34" charset="-122"/>
              </a:rPr>
              <a:t>摄像机获取图像时，光照程度和传感器温度是生成图像中产生大量噪声的主要因素。</a:t>
            </a:r>
            <a:endParaRPr lang="zh-CN" altLang="en-US" sz="1600" dirty="0">
              <a:solidFill>
                <a:srgbClr val="000066"/>
              </a:solidFill>
              <a:latin typeface="微软雅黑" panose="020B0503020204020204" pitchFamily="34" charset="-122"/>
              <a:ea typeface="微软雅黑" panose="020B0503020204020204" pitchFamily="34" charset="-122"/>
            </a:endParaRPr>
          </a:p>
          <a:p>
            <a:pPr marL="732155">
              <a:lnSpc>
                <a:spcPct val="150000"/>
              </a:lnSpc>
              <a:spcBef>
                <a:spcPts val="1200"/>
              </a:spcBef>
              <a:defRPr/>
            </a:pPr>
            <a:r>
              <a:rPr lang="zh-CN" altLang="en-US" sz="1600" dirty="0">
                <a:solidFill>
                  <a:srgbClr val="000066"/>
                </a:solidFill>
                <a:latin typeface="微软雅黑" panose="020B0503020204020204" pitchFamily="34" charset="-122"/>
                <a:ea typeface="微软雅黑" panose="020B0503020204020204" pitchFamily="34" charset="-122"/>
              </a:rPr>
              <a:t>图像在传输过程中主要由于所用传输信道被干扰而受到噪声污染。例如，通过无线网络传输的图像可能会因为光或其他大气因素的干扰被污染</a:t>
            </a:r>
            <a:r>
              <a:rPr lang="zh-CN" altLang="en-US" sz="1600" dirty="0" smtClean="0">
                <a:solidFill>
                  <a:srgbClr val="000066"/>
                </a:solidFill>
                <a:latin typeface="微软雅黑" panose="020B0503020204020204" pitchFamily="34" charset="-122"/>
                <a:ea typeface="微软雅黑" panose="020B0503020204020204" pitchFamily="34" charset="-122"/>
              </a:rPr>
              <a:t>。</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噪声来源</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2547E5D1-E6F6-44C0-980D-7DF3DCB23985}"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1341" y="756158"/>
            <a:ext cx="6225134" cy="363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噪声模型</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E6EECE38-6032-4F17-9041-AE96D5B584EC}"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124192" y="1799597"/>
            <a:ext cx="6536592" cy="3036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chemeClr val="tx1"/>
                </a:solidFill>
                <a:latin typeface="微软雅黑" panose="020B0503020204020204" pitchFamily="34" charset="-122"/>
                <a:ea typeface="微软雅黑" panose="020B0503020204020204" pitchFamily="34" charset="-122"/>
              </a:rPr>
              <a:t>成像过程：场景辐射</a:t>
            </a:r>
            <a:r>
              <a:rPr lang="en-US" altLang="zh-CN" sz="1600" dirty="0">
                <a:solidFill>
                  <a:schemeClr val="tx1"/>
                </a:solidFill>
                <a:latin typeface="微软雅黑" panose="020B0503020204020204" pitchFamily="34" charset="-122"/>
                <a:ea typeface="微软雅黑" panose="020B0503020204020204" pitchFamily="34" charset="-122"/>
              </a:rPr>
              <a:t>L</a:t>
            </a:r>
            <a:r>
              <a:rPr lang="zh-CN" altLang="en-US" sz="1600" dirty="0">
                <a:solidFill>
                  <a:schemeClr val="tx1"/>
                </a:solidFill>
                <a:latin typeface="微软雅黑" panose="020B0503020204020204" pitchFamily="34" charset="-122"/>
                <a:ea typeface="微软雅黑" panose="020B0503020204020204" pitchFamily="34" charset="-122"/>
              </a:rPr>
              <a:t>进入光学镜头，经过光谱带通滤波后被探测器感知并激发光电流，电信号经过放大、量化得到数字值（</a:t>
            </a:r>
            <a:r>
              <a:rPr lang="en-US" altLang="zh-CN" sz="1600" dirty="0">
                <a:solidFill>
                  <a:schemeClr val="tx1"/>
                </a:solidFill>
                <a:latin typeface="微软雅黑" panose="020B0503020204020204" pitchFamily="34" charset="-122"/>
                <a:ea typeface="微软雅黑" panose="020B0503020204020204" pitchFamily="34" charset="-122"/>
              </a:rPr>
              <a:t>DN</a:t>
            </a:r>
            <a:r>
              <a:rPr lang="zh-CN" altLang="en-US" sz="1600" dirty="0">
                <a:solidFill>
                  <a:schemeClr val="tx1"/>
                </a:solidFill>
                <a:latin typeface="微软雅黑" panose="020B0503020204020204" pitchFamily="34" charset="-122"/>
                <a:ea typeface="微软雅黑" panose="020B0503020204020204" pitchFamily="34" charset="-122"/>
              </a:rPr>
              <a:t>）输出，将场景的光信号转为电信号。假设某波段的中心波长为</a:t>
            </a:r>
            <a:r>
              <a:rPr lang="en-US" altLang="zh-CN" sz="1600" dirty="0">
                <a:solidFill>
                  <a:schemeClr val="tx1"/>
                </a:solidFill>
                <a:latin typeface="微软雅黑" panose="020B0503020204020204" pitchFamily="34" charset="-122"/>
                <a:ea typeface="微软雅黑" panose="020B0503020204020204" pitchFamily="34" charset="-122"/>
              </a:rPr>
              <a:t>λ[</a:t>
            </a:r>
            <a:r>
              <a:rPr lang="en-US" altLang="zh-CN" sz="1600" dirty="0" err="1">
                <a:solidFill>
                  <a:schemeClr val="tx1"/>
                </a:solidFill>
                <a:latin typeface="微软雅黑" panose="020B0503020204020204" pitchFamily="34" charset="-122"/>
                <a:ea typeface="微软雅黑" panose="020B0503020204020204" pitchFamily="34" charset="-122"/>
              </a:rPr>
              <a:t>i</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、带宽为</a:t>
            </a:r>
            <a:r>
              <a:rPr lang="en-US" altLang="zh-CN" sz="1600" dirty="0" err="1">
                <a:solidFill>
                  <a:schemeClr val="tx1"/>
                </a:solidFill>
                <a:latin typeface="微软雅黑" panose="020B0503020204020204" pitchFamily="34" charset="-122"/>
                <a:ea typeface="微软雅黑" panose="020B0503020204020204" pitchFamily="34" charset="-122"/>
              </a:rPr>
              <a:t>Δλ</a:t>
            </a:r>
            <a:r>
              <a:rPr lang="en-US" altLang="zh-CN" sz="1600" dirty="0">
                <a:solidFill>
                  <a:schemeClr val="tx1"/>
                </a:solidFill>
                <a:latin typeface="微软雅黑" panose="020B0503020204020204" pitchFamily="34" charset="-122"/>
                <a:ea typeface="微软雅黑" panose="020B0503020204020204" pitchFamily="34" charset="-122"/>
              </a:rPr>
              <a:t>[</a:t>
            </a:r>
            <a:r>
              <a:rPr lang="en-US" altLang="zh-CN" sz="1600" dirty="0" err="1">
                <a:solidFill>
                  <a:schemeClr val="tx1"/>
                </a:solidFill>
                <a:latin typeface="微软雅黑" panose="020B0503020204020204" pitchFamily="34" charset="-122"/>
                <a:ea typeface="微软雅黑" panose="020B0503020204020204" pitchFamily="34" charset="-122"/>
              </a:rPr>
              <a:t>i</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，场景</a:t>
            </a:r>
            <a:r>
              <a:rPr lang="en-US" altLang="zh-CN" sz="1600" dirty="0">
                <a:solidFill>
                  <a:schemeClr val="tx1"/>
                </a:solidFill>
                <a:latin typeface="微软雅黑" panose="020B0503020204020204" pitchFamily="34" charset="-122"/>
                <a:ea typeface="微软雅黑" panose="020B0503020204020204" pitchFamily="34" charset="-122"/>
              </a:rPr>
              <a:t>j</a:t>
            </a:r>
            <a:r>
              <a:rPr lang="zh-CN" altLang="en-US" sz="1600" dirty="0">
                <a:solidFill>
                  <a:schemeClr val="tx1"/>
                </a:solidFill>
                <a:latin typeface="微软雅黑" panose="020B0503020204020204" pitchFamily="34" charset="-122"/>
                <a:ea typeface="微软雅黑" panose="020B0503020204020204" pitchFamily="34" charset="-122"/>
              </a:rPr>
              <a:t>处波段</a:t>
            </a:r>
            <a:r>
              <a:rPr lang="en-US" altLang="zh-CN" sz="1600" dirty="0" err="1">
                <a:solidFill>
                  <a:schemeClr val="tx1"/>
                </a:solidFill>
                <a:latin typeface="微软雅黑" panose="020B0503020204020204" pitchFamily="34" charset="-122"/>
                <a:ea typeface="微软雅黑" panose="020B0503020204020204" pitchFamily="34" charset="-122"/>
              </a:rPr>
              <a:t>i</a:t>
            </a:r>
            <a:r>
              <a:rPr lang="zh-CN" altLang="en-US" sz="1600" dirty="0">
                <a:solidFill>
                  <a:schemeClr val="tx1"/>
                </a:solidFill>
                <a:latin typeface="微软雅黑" panose="020B0503020204020204" pitchFamily="34" charset="-122"/>
                <a:ea typeface="微软雅黑" panose="020B0503020204020204" pitchFamily="34" charset="-122"/>
              </a:rPr>
              <a:t>的辐射为</a:t>
            </a:r>
            <a:r>
              <a:rPr lang="en-US" altLang="zh-CN" sz="1600" dirty="0">
                <a:solidFill>
                  <a:schemeClr val="tx1"/>
                </a:solidFill>
                <a:latin typeface="微软雅黑" panose="020B0503020204020204" pitchFamily="34" charset="-122"/>
                <a:ea typeface="微软雅黑" panose="020B0503020204020204" pitchFamily="34" charset="-122"/>
              </a:rPr>
              <a:t>L[</a:t>
            </a:r>
            <a:r>
              <a:rPr lang="en-US" altLang="zh-CN" sz="1600" dirty="0" err="1">
                <a:solidFill>
                  <a:schemeClr val="tx1"/>
                </a:solidFill>
                <a:latin typeface="微软雅黑" panose="020B0503020204020204" pitchFamily="34" charset="-122"/>
                <a:ea typeface="微软雅黑" panose="020B0503020204020204" pitchFamily="34" charset="-122"/>
              </a:rPr>
              <a:t>i</a:t>
            </a:r>
            <a:r>
              <a:rPr lang="en-US" altLang="zh-CN" sz="1600" dirty="0">
                <a:solidFill>
                  <a:schemeClr val="tx1"/>
                </a:solidFill>
                <a:latin typeface="微软雅黑" panose="020B0503020204020204" pitchFamily="34" charset="-122"/>
                <a:ea typeface="微软雅黑" panose="020B0503020204020204" pitchFamily="34" charset="-122"/>
              </a:rPr>
              <a:t>, j]</a:t>
            </a:r>
            <a:r>
              <a:rPr lang="zh-CN" altLang="en-US" sz="1600" dirty="0">
                <a:solidFill>
                  <a:schemeClr val="tx1"/>
                </a:solidFill>
                <a:latin typeface="微软雅黑" panose="020B0503020204020204" pitchFamily="34" charset="-122"/>
                <a:ea typeface="微软雅黑" panose="020B0503020204020204" pitchFamily="34" charset="-122"/>
              </a:rPr>
              <a:t>，相机孔径面积为</a:t>
            </a:r>
            <a:r>
              <a:rPr lang="en-US" altLang="zh-CN" sz="1600" dirty="0">
                <a:solidFill>
                  <a:schemeClr val="tx1"/>
                </a:solidFill>
                <a:latin typeface="微软雅黑" panose="020B0503020204020204" pitchFamily="34" charset="-122"/>
                <a:ea typeface="微软雅黑" panose="020B0503020204020204" pitchFamily="34" charset="-122"/>
              </a:rPr>
              <a:t>A</a:t>
            </a:r>
            <a:r>
              <a:rPr lang="zh-CN" altLang="en-US" sz="1600" dirty="0">
                <a:solidFill>
                  <a:schemeClr val="tx1"/>
                </a:solidFill>
                <a:latin typeface="微软雅黑" panose="020B0503020204020204" pitchFamily="34" charset="-122"/>
                <a:ea typeface="微软雅黑" panose="020B0503020204020204" pitchFamily="34" charset="-122"/>
              </a:rPr>
              <a:t>，视场角为</a:t>
            </a:r>
            <a:r>
              <a:rPr lang="en-US" altLang="zh-CN" sz="1600" dirty="0">
                <a:solidFill>
                  <a:schemeClr val="tx1"/>
                </a:solidFill>
                <a:latin typeface="微软雅黑" panose="020B0503020204020204" pitchFamily="34" charset="-122"/>
                <a:ea typeface="微软雅黑" panose="020B0503020204020204" pitchFamily="34" charset="-122"/>
              </a:rPr>
              <a:t>Ω</a:t>
            </a:r>
            <a:r>
              <a:rPr lang="zh-CN" altLang="en-US" sz="1600" dirty="0">
                <a:solidFill>
                  <a:schemeClr val="tx1"/>
                </a:solidFill>
                <a:latin typeface="微软雅黑" panose="020B0503020204020204" pitchFamily="34" charset="-122"/>
                <a:ea typeface="微软雅黑" panose="020B0503020204020204" pitchFamily="34" charset="-122"/>
              </a:rPr>
              <a:t>，曝光时间为</a:t>
            </a:r>
            <a:r>
              <a:rPr lang="en-US" altLang="zh-CN" sz="1600" dirty="0">
                <a:solidFill>
                  <a:schemeClr val="tx1"/>
                </a:solidFill>
                <a:latin typeface="微软雅黑" panose="020B0503020204020204" pitchFamily="34" charset="-122"/>
                <a:ea typeface="微软雅黑" panose="020B0503020204020204" pitchFamily="34" charset="-122"/>
              </a:rPr>
              <a:t>t</a:t>
            </a:r>
            <a:r>
              <a:rPr lang="zh-CN" altLang="en-US" sz="1600" dirty="0">
                <a:solidFill>
                  <a:schemeClr val="tx1"/>
                </a:solidFill>
                <a:latin typeface="微软雅黑" panose="020B0503020204020204" pitchFamily="34" charset="-122"/>
                <a:ea typeface="微软雅黑" panose="020B0503020204020204" pitchFamily="34" charset="-122"/>
              </a:rPr>
              <a:t>，进入</a:t>
            </a:r>
            <a:r>
              <a:rPr lang="en-US" altLang="zh-CN" sz="1600" dirty="0">
                <a:solidFill>
                  <a:schemeClr val="tx1"/>
                </a:solidFill>
                <a:latin typeface="微软雅黑" panose="020B0503020204020204" pitchFamily="34" charset="-122"/>
                <a:ea typeface="微软雅黑" panose="020B0503020204020204" pitchFamily="34" charset="-122"/>
              </a:rPr>
              <a:t>CCD </a:t>
            </a:r>
            <a:r>
              <a:rPr lang="zh-CN" altLang="en-US" sz="1600" dirty="0">
                <a:solidFill>
                  <a:schemeClr val="tx1"/>
                </a:solidFill>
                <a:latin typeface="微软雅黑" panose="020B0503020204020204" pitchFamily="34" charset="-122"/>
                <a:ea typeface="微软雅黑" panose="020B0503020204020204" pitchFamily="34" charset="-122"/>
              </a:rPr>
              <a:t>的光子数</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en-US" altLang="zh-CN" sz="1600" dirty="0">
                <a:solidFill>
                  <a:schemeClr val="tx1"/>
                </a:solidFill>
                <a:latin typeface="微软雅黑" panose="020B0503020204020204" pitchFamily="34" charset="-122"/>
                <a:ea typeface="微软雅黑" panose="020B0503020204020204" pitchFamily="34" charset="-122"/>
              </a:rPr>
              <a:t>h </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c </a:t>
            </a:r>
            <a:r>
              <a:rPr lang="zh-CN" altLang="en-US" sz="1600" dirty="0">
                <a:solidFill>
                  <a:schemeClr val="tx1"/>
                </a:solidFill>
                <a:latin typeface="微软雅黑" panose="020B0503020204020204" pitchFamily="34" charset="-122"/>
                <a:ea typeface="微软雅黑" panose="020B0503020204020204" pitchFamily="34" charset="-122"/>
              </a:rPr>
              <a:t>分别是普朗克常数和光速</a:t>
            </a:r>
            <a:endParaRPr lang="zh-CN" altLang="en-US" sz="1600"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dirty="0">
                <a:solidFill>
                  <a:schemeClr val="tx1"/>
                </a:solidFill>
                <a:latin typeface="微软雅黑" panose="020B0503020204020204" pitchFamily="34" charset="-122"/>
                <a:ea typeface="微软雅黑" panose="020B0503020204020204" pitchFamily="34" charset="-122"/>
              </a:rPr>
              <a:t>探测器感知光子是计数过程，实际感知的光子数为随机数，服从泊松分布</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4"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3168" y="625793"/>
            <a:ext cx="4577812" cy="11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3007727"/>
            <a:ext cx="2502394" cy="73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8054" y="4659440"/>
            <a:ext cx="3388868" cy="38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5441950" y="189655"/>
            <a:ext cx="1057846" cy="338554"/>
          </a:xfrm>
          <a:prstGeom prst="rect">
            <a:avLst/>
          </a:prstGeom>
          <a:noFill/>
        </p:spPr>
        <p:txBody>
          <a:bodyPr wrap="square" rtlCol="0">
            <a:spAutoFit/>
          </a:bodyPr>
          <a:lstStyle/>
          <a:p>
            <a:r>
              <a:rPr lang="zh-CN" altLang="en-US" sz="1600" b="1">
                <a:solidFill>
                  <a:schemeClr val="bg1"/>
                </a:solidFill>
                <a:latin typeface="微软雅黑" panose="020B0503020204020204" pitchFamily="34" charset="-122"/>
                <a:ea typeface="微软雅黑" panose="020B0503020204020204" pitchFamily="34" charset="-122"/>
              </a:rPr>
              <a:t>噪声模型</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8059A302-A317-4D95-9A52-D089922D245C}"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图像退化过程</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退化过程可以被模型化为一个作用在输入图像</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rPr>
              <a:t>上的系统</a:t>
            </a:r>
            <a:r>
              <a:rPr lang="en-US" altLang="zh-CN" sz="1600" b="1" i="1" dirty="0">
                <a:solidFill>
                  <a:schemeClr val="tx1"/>
                </a:solidFill>
                <a:latin typeface="微软雅黑" panose="020B0503020204020204" pitchFamily="34" charset="-122"/>
                <a:ea typeface="微软雅黑" panose="020B0503020204020204" pitchFamily="34" charset="-122"/>
              </a:rPr>
              <a:t>H</a:t>
            </a:r>
            <a:r>
              <a:rPr lang="zh-CN" altLang="en-US" sz="1600" b="1" dirty="0">
                <a:solidFill>
                  <a:schemeClr val="tx1"/>
                </a:solidFill>
                <a:latin typeface="微软雅黑" panose="020B0503020204020204" pitchFamily="34" charset="-122"/>
                <a:ea typeface="微软雅黑" panose="020B0503020204020204" pitchFamily="34" charset="-122"/>
              </a:rPr>
              <a:t>，它与一个加性噪声</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rPr>
              <a:t>的联合作用导致产生的退化图像</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rPr>
              <a:t>。在空间域中，退化图像</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rPr>
              <a:t>可由下式得到：</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rgbClr val="000066"/>
                </a:solidFill>
                <a:latin typeface="微软雅黑" panose="020B0503020204020204" pitchFamily="34" charset="-122"/>
                <a:ea typeface="微软雅黑" panose="020B0503020204020204" pitchFamily="34" charset="-122"/>
              </a:rPr>
              <a:t>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2700">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空间域上的卷积等同于频域上的乘积，因此上式在频域上的描述为：</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08625" y="196005"/>
            <a:ext cx="1057846"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退化</a:t>
            </a:r>
            <a:r>
              <a:rPr lang="zh-CN" altLang="en-US" sz="1400" b="1" dirty="0">
                <a:solidFill>
                  <a:schemeClr val="bg1"/>
                </a:solidFill>
                <a:latin typeface="微软雅黑" panose="020B0503020204020204" pitchFamily="34" charset="-122"/>
                <a:ea typeface="微软雅黑" panose="020B0503020204020204" pitchFamily="34" charset="-122"/>
              </a:rPr>
              <a:t>过程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F79849AC-D6BC-4206-921A-D1D79F5F6AF8}"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227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常用模糊模型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无模糊</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389255" indent="0">
              <a:spcBef>
                <a:spcPts val="15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这种情况对应为完美成像过程，离散图像中没有模糊，此时对应的空间连续中</a:t>
            </a:r>
            <a:r>
              <a:rPr lang="en-US" altLang="zh-CN" sz="1600" dirty="0">
                <a:solidFill>
                  <a:srgbClr val="000000"/>
                </a:solidFill>
                <a:latin typeface="Times New Roman" panose="02020603050405020304" pitchFamily="18" charset="0"/>
                <a:cs typeface="Times New Roman" panose="02020603050405020304" pitchFamily="18" charset="0"/>
              </a:rPr>
              <a:t>PSF </a:t>
            </a:r>
            <a:r>
              <a:rPr lang="zh-CN" altLang="en-US" sz="1600" dirty="0">
                <a:solidFill>
                  <a:srgbClr val="000000"/>
                </a:solidFill>
                <a:latin typeface="Times New Roman" panose="02020603050405020304" pitchFamily="18" charset="0"/>
                <a:cs typeface="Times New Roman" panose="02020603050405020304" pitchFamily="18" charset="0"/>
              </a:rPr>
              <a:t>可以建模为</a:t>
            </a:r>
            <a:r>
              <a:rPr lang="en-US" altLang="zh-CN" sz="1600" dirty="0">
                <a:solidFill>
                  <a:srgbClr val="000000"/>
                </a:solidFill>
                <a:latin typeface="Times New Roman" panose="02020603050405020304" pitchFamily="18" charset="0"/>
                <a:cs typeface="Times New Roman" panose="02020603050405020304" pitchFamily="18" charset="0"/>
              </a:rPr>
              <a:t>Dirac delta </a:t>
            </a:r>
            <a:r>
              <a:rPr lang="zh-CN" altLang="en-US" sz="1600" dirty="0">
                <a:solidFill>
                  <a:srgbClr val="000000"/>
                </a:solidFill>
                <a:latin typeface="Times New Roman" panose="02020603050405020304" pitchFamily="18" charset="0"/>
                <a:cs typeface="Times New Roman" panose="02020603050405020304" pitchFamily="18" charset="0"/>
              </a:rPr>
              <a:t>函数，而离散</a:t>
            </a:r>
            <a:r>
              <a:rPr lang="en-US" altLang="zh-CN" sz="1600" dirty="0">
                <a:solidFill>
                  <a:srgbClr val="000000"/>
                </a:solidFill>
                <a:latin typeface="Times New Roman" panose="02020603050405020304" pitchFamily="18" charset="0"/>
                <a:cs typeface="Times New Roman" panose="02020603050405020304" pitchFamily="18" charset="0"/>
              </a:rPr>
              <a:t>PSF</a:t>
            </a:r>
            <a:r>
              <a:rPr lang="zh-CN" altLang="en-US" sz="1600" dirty="0">
                <a:solidFill>
                  <a:srgbClr val="000000"/>
                </a:solidFill>
                <a:latin typeface="Times New Roman" panose="02020603050405020304" pitchFamily="18" charset="0"/>
                <a:cs typeface="Times New Roman" panose="02020603050405020304" pitchFamily="18" charset="0"/>
              </a:rPr>
              <a:t>可以建模为单位脉冲响应，</a:t>
            </a:r>
            <a:endParaRPr lang="zh-CN" altLang="en-US" sz="600" dirty="0"/>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14"/>
          <p:cNvGraphicFramePr>
            <a:graphicFrameLocks noChangeAspect="1"/>
          </p:cNvGraphicFramePr>
          <p:nvPr/>
        </p:nvGraphicFramePr>
        <p:xfrm>
          <a:off x="2134341" y="2403983"/>
          <a:ext cx="1689100" cy="360363"/>
        </p:xfrm>
        <a:graphic>
          <a:graphicData uri="http://schemas.openxmlformats.org/presentationml/2006/ole">
            <mc:AlternateContent xmlns:mc="http://schemas.openxmlformats.org/markup-compatibility/2006">
              <mc:Choice xmlns:v="urn:schemas-microsoft-com:vml" Requires="v">
                <p:oleObj spid="_x0000_s12317" name="Equation" r:id="rId1" imgW="824865" imgH="165100" progId="Equation.DSMT4">
                  <p:embed/>
                </p:oleObj>
              </mc:Choice>
              <mc:Fallback>
                <p:oleObj name="Equation" r:id="rId1" imgW="824865" imgH="16510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341" y="2403983"/>
                        <a:ext cx="16891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15"/>
          <p:cNvGraphicFramePr>
            <a:graphicFrameLocks noChangeAspect="1"/>
          </p:cNvGraphicFramePr>
          <p:nvPr/>
        </p:nvGraphicFramePr>
        <p:xfrm>
          <a:off x="2112116" y="2713228"/>
          <a:ext cx="3295650" cy="792163"/>
        </p:xfrm>
        <a:graphic>
          <a:graphicData uri="http://schemas.openxmlformats.org/presentationml/2006/ole">
            <mc:AlternateContent xmlns:mc="http://schemas.openxmlformats.org/markup-compatibility/2006">
              <mc:Choice xmlns:v="urn:schemas-microsoft-com:vml" Requires="v">
                <p:oleObj spid="_x0000_s12318" name="Equation" r:id="rId3" imgW="1549400" imgH="368300" progId="Equation.DSMT4">
                  <p:embed/>
                </p:oleObj>
              </mc:Choice>
              <mc:Fallback>
                <p:oleObj name="Equation" r:id="rId3" imgW="1549400" imgH="368300" progId="Equation.DSMT4">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116" y="2713228"/>
                        <a:ext cx="32956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19"/>
          <p:cNvSpPr>
            <a:spLocks noChangeArrowheads="1"/>
          </p:cNvSpPr>
          <p:nvPr/>
        </p:nvSpPr>
        <p:spPr bwMode="auto">
          <a:xfrm>
            <a:off x="665396" y="3912687"/>
            <a:ext cx="5702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600">
                <a:solidFill>
                  <a:srgbClr val="000000"/>
                </a:solidFill>
                <a:latin typeface="Times New Roman" panose="02020603050405020304" pitchFamily="18" charset="0"/>
                <a:ea typeface="+mn-ea"/>
                <a:cs typeface="Times New Roman" panose="02020603050405020304" pitchFamily="18" charset="0"/>
              </a:rPr>
              <a:t>理论上，连续形式的</a:t>
            </a:r>
            <a:r>
              <a:rPr lang="en-US" altLang="zh-CN" sz="1600">
                <a:solidFill>
                  <a:srgbClr val="000000"/>
                </a:solidFill>
                <a:latin typeface="Times New Roman" panose="02020603050405020304" pitchFamily="18" charset="0"/>
                <a:ea typeface="+mn-ea"/>
                <a:cs typeface="Times New Roman" panose="02020603050405020304" pitchFamily="18" charset="0"/>
              </a:rPr>
              <a:t>PSF</a:t>
            </a:r>
            <a:r>
              <a:rPr lang="zh-CN" altLang="en-US" sz="1600">
                <a:solidFill>
                  <a:srgbClr val="000000"/>
                </a:solidFill>
                <a:latin typeface="Times New Roman" panose="02020603050405020304" pitchFamily="18" charset="0"/>
                <a:ea typeface="+mn-ea"/>
                <a:cs typeface="Times New Roman" panose="02020603050405020304" pitchFamily="18" charset="0"/>
              </a:rPr>
              <a:t>在实际中是无法满足的。</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sp>
        <p:nvSpPr>
          <p:cNvPr id="10" name="文本框 9"/>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8" name="日期占位符 7"/>
          <p:cNvSpPr>
            <a:spLocks noGrp="1"/>
          </p:cNvSpPr>
          <p:nvPr>
            <p:ph type="dt" sz="half" idx="10"/>
          </p:nvPr>
        </p:nvSpPr>
        <p:spPr/>
        <p:txBody>
          <a:bodyPr/>
          <a:lstStyle/>
          <a:p>
            <a:fld id="{09911322-60DC-4DB4-84D6-BDDB52E042AF}" type="datetime1">
              <a:rPr lang="zh-CN" altLang="en-US" smtClean="0"/>
            </a:fld>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434093"/>
            <a:ext cx="6536592"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线性运动模糊</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        线性运动模糊是由于相机曝光时间内相机和景物之间的相对运动所导的。假设相机的曝光时间间隔内                  ，  相机相对景物的运动速为           ，运动方向定义为与垂直方向的夹角    ，定义“运动长度”为</a:t>
            </a: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dirty="0">
                <a:solidFill>
                  <a:srgbClr val="000000"/>
                </a:solidFill>
                <a:latin typeface="Times New Roman" panose="02020603050405020304" pitchFamily="18" charset="0"/>
                <a:cs typeface="Times New Roman" panose="02020603050405020304" pitchFamily="18" charset="0"/>
              </a:rPr>
              <a:t>运动模糊的</a:t>
            </a:r>
            <a:r>
              <a:rPr lang="en-US" altLang="zh-CN" sz="1600" dirty="0">
                <a:solidFill>
                  <a:srgbClr val="000000"/>
                </a:solidFill>
                <a:latin typeface="Times New Roman" panose="02020603050405020304" pitchFamily="18" charset="0"/>
                <a:cs typeface="Times New Roman" panose="02020603050405020304" pitchFamily="18" charset="0"/>
              </a:rPr>
              <a:t>PSF</a:t>
            </a:r>
            <a:r>
              <a:rPr lang="zh-CN" altLang="en-US" sz="1600" dirty="0">
                <a:solidFill>
                  <a:srgbClr val="000000"/>
                </a:solidFill>
                <a:latin typeface="Times New Roman" panose="02020603050405020304" pitchFamily="18" charset="0"/>
                <a:cs typeface="Times New Roman" panose="02020603050405020304" pitchFamily="18" charset="0"/>
              </a:rPr>
              <a:t>可描述为：</a:t>
            </a:r>
            <a:endParaRPr lang="zh-CN" altLang="en-US" sz="1600" dirty="0">
              <a:solidFill>
                <a:schemeClr val="tx1"/>
              </a:solidFill>
              <a:latin typeface="Arial" panose="020B0604020202020204" pitchFamily="34" charset="0"/>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3136512" y="1259711"/>
          <a:ext cx="1012825" cy="387350"/>
        </p:xfrm>
        <a:graphic>
          <a:graphicData uri="http://schemas.openxmlformats.org/presentationml/2006/ole">
            <mc:AlternateContent xmlns:mc="http://schemas.openxmlformats.org/markup-compatibility/2006">
              <mc:Choice xmlns:v="urn:schemas-microsoft-com:vml" Requires="v">
                <p:oleObj spid="_x0000_s13383" name="Equation" r:id="rId1" imgW="1014730" imgH="388620" progId="Equation.DSMT4">
                  <p:embed/>
                </p:oleObj>
              </mc:Choice>
              <mc:Fallback>
                <p:oleObj name="Equation" r:id="rId1" imgW="1014730" imgH="388620" progId="Equation.DSMT4">
                  <p:embed/>
                  <p:pic>
                    <p:nvPicPr>
                      <p:cNvPr id="0" name="图片 2"/>
                      <p:cNvPicPr/>
                      <p:nvPr/>
                    </p:nvPicPr>
                    <p:blipFill>
                      <a:blip r:embed="rId2"/>
                      <a:stretch>
                        <a:fillRect/>
                      </a:stretch>
                    </p:blipFill>
                    <p:spPr>
                      <a:xfrm>
                        <a:off x="3136512" y="1259711"/>
                        <a:ext cx="1012825" cy="3873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01448" y="1536846"/>
          <a:ext cx="619125" cy="295275"/>
        </p:xfrm>
        <a:graphic>
          <a:graphicData uri="http://schemas.openxmlformats.org/presentationml/2006/ole">
            <mc:AlternateContent xmlns:mc="http://schemas.openxmlformats.org/markup-compatibility/2006">
              <mc:Choice xmlns:v="urn:schemas-microsoft-com:vml" Requires="v">
                <p:oleObj spid="_x0000_s13384" name="Equation" r:id="rId3" imgW="620395" imgH="297180" progId="Equation.DSMT4">
                  <p:embed/>
                </p:oleObj>
              </mc:Choice>
              <mc:Fallback>
                <p:oleObj name="Equation" r:id="rId3" imgW="620395" imgH="297180" progId="Equation.DSMT4">
                  <p:embed/>
                  <p:pic>
                    <p:nvPicPr>
                      <p:cNvPr id="0" name="图片 3"/>
                      <p:cNvPicPr/>
                      <p:nvPr/>
                    </p:nvPicPr>
                    <p:blipFill>
                      <a:blip r:embed="rId4"/>
                      <a:stretch>
                        <a:fillRect/>
                      </a:stretch>
                    </p:blipFill>
                    <p:spPr>
                      <a:xfrm>
                        <a:off x="501448" y="1536846"/>
                        <a:ext cx="619125" cy="2952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318186" y="1536846"/>
          <a:ext cx="214313" cy="309563"/>
        </p:xfrm>
        <a:graphic>
          <a:graphicData uri="http://schemas.openxmlformats.org/presentationml/2006/ole">
            <mc:AlternateContent xmlns:mc="http://schemas.openxmlformats.org/markup-compatibility/2006">
              <mc:Choice xmlns:v="urn:schemas-microsoft-com:vml" Requires="v">
                <p:oleObj spid="_x0000_s13385" name="Equation" r:id="rId5" imgW="216535" imgH="311150" progId="Equation.DSMT4">
                  <p:embed/>
                </p:oleObj>
              </mc:Choice>
              <mc:Fallback>
                <p:oleObj name="Equation" r:id="rId5" imgW="216535" imgH="311150" progId="Equation.DSMT4">
                  <p:embed/>
                  <p:pic>
                    <p:nvPicPr>
                      <p:cNvPr id="0" name="图片 4"/>
                      <p:cNvPicPr/>
                      <p:nvPr/>
                    </p:nvPicPr>
                    <p:blipFill>
                      <a:blip r:embed="rId6"/>
                      <a:stretch>
                        <a:fillRect/>
                      </a:stretch>
                    </p:blipFill>
                    <p:spPr>
                      <a:xfrm>
                        <a:off x="4318186" y="1536846"/>
                        <a:ext cx="214313" cy="30956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736145" y="1830244"/>
          <a:ext cx="1669563" cy="341311"/>
        </p:xfrm>
        <a:graphic>
          <a:graphicData uri="http://schemas.openxmlformats.org/presentationml/2006/ole">
            <mc:AlternateContent xmlns:mc="http://schemas.openxmlformats.org/markup-compatibility/2006">
              <mc:Choice xmlns:v="urn:schemas-microsoft-com:vml" Requires="v">
                <p:oleObj spid="_x0000_s13386" name="Equation" r:id="rId7" imgW="1577340" imgH="324485" progId="Equation.DSMT4">
                  <p:embed/>
                </p:oleObj>
              </mc:Choice>
              <mc:Fallback>
                <p:oleObj name="Equation" r:id="rId7" imgW="1577340" imgH="324485" progId="Equation.DSMT4">
                  <p:embed/>
                  <p:pic>
                    <p:nvPicPr>
                      <p:cNvPr id="0" name="图片 5"/>
                      <p:cNvPicPr/>
                      <p:nvPr/>
                    </p:nvPicPr>
                    <p:blipFill>
                      <a:blip r:embed="rId8"/>
                      <a:stretch>
                        <a:fillRect/>
                      </a:stretch>
                    </p:blipFill>
                    <p:spPr>
                      <a:xfrm>
                        <a:off x="2736145" y="1830244"/>
                        <a:ext cx="1669563" cy="341311"/>
                      </a:xfrm>
                      <a:prstGeom prst="rect">
                        <a:avLst/>
                      </a:prstGeom>
                    </p:spPr>
                  </p:pic>
                </p:oleObj>
              </mc:Fallback>
            </mc:AlternateContent>
          </a:graphicData>
        </a:graphic>
      </p:graphicFrame>
      <p:graphicFrame>
        <p:nvGraphicFramePr>
          <p:cNvPr id="11" name="对象 28"/>
          <p:cNvGraphicFramePr>
            <a:graphicFrameLocks noChangeAspect="1"/>
          </p:cNvGraphicFramePr>
          <p:nvPr/>
        </p:nvGraphicFramePr>
        <p:xfrm>
          <a:off x="2972838" y="2180642"/>
          <a:ext cx="3402013" cy="846729"/>
        </p:xfrm>
        <a:graphic>
          <a:graphicData uri="http://schemas.openxmlformats.org/presentationml/2006/ole">
            <mc:AlternateContent xmlns:mc="http://schemas.openxmlformats.org/markup-compatibility/2006">
              <mc:Choice xmlns:v="urn:schemas-microsoft-com:vml" Requires="v">
                <p:oleObj spid="_x0000_s13387" name="Equation" r:id="rId9" imgW="2143125" imgH="534035" progId="Equation.DSMT4">
                  <p:embed/>
                </p:oleObj>
              </mc:Choice>
              <mc:Fallback>
                <p:oleObj name="Equation" r:id="rId9" imgW="2143125" imgH="534035" progId="Equation.DSMT4">
                  <p:embed/>
                  <p:pic>
                    <p:nvPicPr>
                      <p:cNvPr id="0" name="图片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2838" y="2180642"/>
                        <a:ext cx="3402013" cy="846729"/>
                      </a:xfrm>
                      <a:prstGeom prst="rect">
                        <a:avLst/>
                      </a:prstGeom>
                      <a:noFill/>
                      <a:ln>
                        <a:noFill/>
                      </a:ln>
                    </p:spPr>
                  </p:pic>
                </p:oleObj>
              </mc:Fallback>
            </mc:AlternateContent>
          </a:graphicData>
        </a:graphic>
      </p:graphicFrame>
      <p:pic>
        <p:nvPicPr>
          <p:cNvPr id="12" name="图片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02" y="3102461"/>
            <a:ext cx="5578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32"/>
          <p:cNvSpPr>
            <a:spLocks noChangeArrowheads="1"/>
          </p:cNvSpPr>
          <p:nvPr/>
        </p:nvSpPr>
        <p:spPr bwMode="auto">
          <a:xfrm>
            <a:off x="5673706" y="3192064"/>
            <a:ext cx="12211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zh-CN" sz="1600" dirty="0">
                <a:solidFill>
                  <a:srgbClr val="000000"/>
                </a:solidFill>
                <a:latin typeface="Times New Roman" panose="02020603050405020304" pitchFamily="18" charset="0"/>
                <a:ea typeface="+mn-ea"/>
                <a:cs typeface="Times New Roman" panose="02020603050405020304" pitchFamily="18" charset="0"/>
              </a:rPr>
              <a:t>可以看出运动模糊的低通特性</a:t>
            </a:r>
            <a:endParaRPr lang="zh-CN" altLang="en-US" sz="1600" dirty="0">
              <a:solidFill>
                <a:srgbClr val="000000"/>
              </a:solidFill>
              <a:latin typeface="Times New Roman" panose="02020603050405020304" pitchFamily="18" charset="0"/>
              <a:ea typeface="+mn-ea"/>
              <a:cs typeface="Times New Roman" panose="02020603050405020304" pitchFamily="18" charset="0"/>
            </a:endParaRPr>
          </a:p>
        </p:txBody>
      </p:sp>
      <p:pic>
        <p:nvPicPr>
          <p:cNvPr id="14" name="图片 3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24791" y="4596864"/>
            <a:ext cx="46434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日期占位符 16"/>
          <p:cNvSpPr>
            <a:spLocks noGrp="1"/>
          </p:cNvSpPr>
          <p:nvPr>
            <p:ph type="dt" sz="half" idx="10"/>
          </p:nvPr>
        </p:nvSpPr>
        <p:spPr/>
        <p:txBody>
          <a:bodyPr/>
          <a:lstStyle/>
          <a:p>
            <a:fld id="{42777959-A7B9-47D3-BF44-A83E95F820AB}"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9" name="文本框 18"/>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8745" y="125973"/>
            <a:ext cx="2676566" cy="337185"/>
          </a:xfrm>
          <a:prstGeom prst="rect">
            <a:avLst/>
          </a:prstGeom>
          <a:noFill/>
        </p:spPr>
        <p:txBody>
          <a:bodyPr wrap="square" rtlCol="0">
            <a:spAutoFit/>
          </a:bodyPr>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a:solidFill>
                  <a:srgbClr val="000066"/>
                </a:solidFill>
                <a:latin typeface="微软雅黑" panose="020B0503020204020204" pitchFamily="34" charset="-122"/>
                <a:ea typeface="微软雅黑" panose="020B0503020204020204" pitchFamily="34" charset="-122"/>
              </a:rPr>
              <a:t>(3) </a:t>
            </a:r>
            <a:r>
              <a:rPr lang="zh-CN" altLang="en-US" sz="1600" b="1">
                <a:solidFill>
                  <a:srgbClr val="000066"/>
                </a:solidFill>
                <a:latin typeface="微软雅黑" panose="020B0503020204020204" pitchFamily="34" charset="-122"/>
                <a:ea typeface="微软雅黑" panose="020B0503020204020204" pitchFamily="34" charset="-122"/>
              </a:rPr>
              <a:t>均匀离焦模糊</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a:solidFill>
                  <a:srgbClr val="000000"/>
                </a:solidFill>
                <a:latin typeface="Times New Roman" panose="02020603050405020304" pitchFamily="18" charset="0"/>
                <a:cs typeface="Times New Roman" panose="02020603050405020304" pitchFamily="18" charset="0"/>
              </a:rPr>
              <a:t>        当相机将３维场景影射为２</a:t>
            </a:r>
            <a:r>
              <a:rPr lang="en-US" altLang="zh-CN" sz="1600">
                <a:solidFill>
                  <a:srgbClr val="000000"/>
                </a:solidFill>
                <a:latin typeface="Times New Roman" panose="02020603050405020304" pitchFamily="18" charset="0"/>
                <a:cs typeface="Times New Roman" panose="02020603050405020304" pitchFamily="18" charset="0"/>
              </a:rPr>
              <a:t>D</a:t>
            </a:r>
            <a:r>
              <a:rPr lang="zh-CN" altLang="en-US" sz="1600">
                <a:solidFill>
                  <a:srgbClr val="000000"/>
                </a:solidFill>
                <a:latin typeface="Times New Roman" panose="02020603050405020304" pitchFamily="18" charset="0"/>
                <a:cs typeface="Times New Roman" panose="02020603050405020304" pitchFamily="18" charset="0"/>
              </a:rPr>
              <a:t>成像平面时，部分场景是聚焦的，而其它部分是离焦的。如果相机孔径是圆，几何光学分析表明，光学系统散焦造成的模糊的</a:t>
            </a:r>
            <a:r>
              <a:rPr lang="en-US" altLang="zh-CN" sz="1600">
                <a:solidFill>
                  <a:srgbClr val="000000"/>
                </a:solidFill>
                <a:latin typeface="Times New Roman" panose="02020603050405020304" pitchFamily="18" charset="0"/>
                <a:cs typeface="Times New Roman" panose="02020603050405020304" pitchFamily="18" charset="0"/>
              </a:rPr>
              <a:t>PSF</a:t>
            </a:r>
            <a:r>
              <a:rPr lang="zh-CN" altLang="en-US" sz="1600">
                <a:solidFill>
                  <a:srgbClr val="000000"/>
                </a:solidFill>
                <a:latin typeface="Times New Roman" panose="02020603050405020304" pitchFamily="18" charset="0"/>
                <a:cs typeface="Times New Roman" panose="02020603050405020304" pitchFamily="18" charset="0"/>
              </a:rPr>
              <a:t>是一个均匀分布的圆形光斑，该模糊核可简化为：</a:t>
            </a:r>
            <a:endParaRPr lang="zh-CN" altLang="en-US" sz="16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1737826" y="2064440"/>
          <a:ext cx="3441700" cy="1006475"/>
        </p:xfrm>
        <a:graphic>
          <a:graphicData uri="http://schemas.openxmlformats.org/presentationml/2006/ole">
            <mc:AlternateContent xmlns:mc="http://schemas.openxmlformats.org/markup-compatibility/2006">
              <mc:Choice xmlns:v="urn:schemas-microsoft-com:vml" Requires="v">
                <p:oleObj spid="_x0000_s14351" name="Equation" r:id="rId1" imgW="3442970" imgH="1007110" progId="Equation.DSMT4">
                  <p:embed/>
                </p:oleObj>
              </mc:Choice>
              <mc:Fallback>
                <p:oleObj name="Equation" r:id="rId1" imgW="3442970" imgH="1007110" progId="Equation.DSMT4">
                  <p:embed/>
                  <p:pic>
                    <p:nvPicPr>
                      <p:cNvPr id="0" name="图片 2"/>
                      <p:cNvPicPr/>
                      <p:nvPr/>
                    </p:nvPicPr>
                    <p:blipFill>
                      <a:blip r:embed="rId2"/>
                      <a:stretch>
                        <a:fillRect/>
                      </a:stretch>
                    </p:blipFill>
                    <p:spPr>
                      <a:xfrm>
                        <a:off x="1737826" y="2064440"/>
                        <a:ext cx="3441700" cy="1006475"/>
                      </a:xfrm>
                      <a:prstGeom prst="rect">
                        <a:avLst/>
                      </a:prstGeom>
                    </p:spPr>
                  </p:pic>
                </p:oleObj>
              </mc:Fallback>
            </mc:AlternateContent>
          </a:graphicData>
        </a:graphic>
      </p:graphicFrame>
      <p:pic>
        <p:nvPicPr>
          <p:cNvPr id="8"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52" y="3280430"/>
            <a:ext cx="1467975" cy="1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6281" y="3280431"/>
            <a:ext cx="2073559" cy="1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13"/>
          <p:cNvSpPr txBox="1">
            <a:spLocks noChangeArrowheads="1"/>
          </p:cNvSpPr>
          <p:nvPr/>
        </p:nvSpPr>
        <p:spPr bwMode="auto">
          <a:xfrm>
            <a:off x="5058555" y="4541765"/>
            <a:ext cx="1541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600">
                <a:solidFill>
                  <a:srgbClr val="000000"/>
                </a:solidFill>
                <a:latin typeface="Times New Roman" panose="02020603050405020304" pitchFamily="18" charset="0"/>
                <a:ea typeface="+mn-ea"/>
                <a:cs typeface="Times New Roman" panose="02020603050405020304" pitchFamily="18" charset="0"/>
              </a:rPr>
              <a:t>景深不同</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pic>
        <p:nvPicPr>
          <p:cNvPr id="11" name="图片 1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 y="3299540"/>
            <a:ext cx="2786643" cy="122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half" idx="10"/>
          </p:nvPr>
        </p:nvSpPr>
        <p:spPr/>
        <p:txBody>
          <a:bodyPr/>
          <a:lstStyle/>
          <a:p>
            <a:fld id="{2A65F18E-B958-469B-84F9-6319842EF9F9}"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a:solidFill>
                  <a:srgbClr val="000066"/>
                </a:solidFill>
                <a:latin typeface="微软雅黑" panose="020B0503020204020204" pitchFamily="34" charset="-122"/>
                <a:ea typeface="微软雅黑" panose="020B0503020204020204" pitchFamily="34" charset="-122"/>
              </a:rPr>
              <a:t>(4) </a:t>
            </a:r>
            <a:r>
              <a:rPr lang="zh-CN" altLang="en-US" sz="1600" b="1" dirty="0">
                <a:solidFill>
                  <a:srgbClr val="000066"/>
                </a:solidFill>
                <a:latin typeface="微软雅黑" panose="020B0503020204020204" pitchFamily="34" charset="-122"/>
                <a:ea typeface="微软雅黑" panose="020B0503020204020204" pitchFamily="34" charset="-122"/>
              </a:rPr>
              <a:t>高斯模糊</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        高斯模糊函数是许多成像系统常见的模糊函数。典型的系统如光学相机，</a:t>
            </a:r>
            <a:r>
              <a:rPr lang="en-US" altLang="zh-CN" sz="1600" dirty="0">
                <a:solidFill>
                  <a:srgbClr val="000000"/>
                </a:solidFill>
                <a:latin typeface="Times New Roman" panose="02020603050405020304" pitchFamily="18" charset="0"/>
                <a:cs typeface="Times New Roman" panose="02020603050405020304" pitchFamily="18" charset="0"/>
              </a:rPr>
              <a:t>CCD</a:t>
            </a:r>
            <a:r>
              <a:rPr lang="zh-CN" altLang="en-US" sz="1600" dirty="0">
                <a:solidFill>
                  <a:srgbClr val="000000"/>
                </a:solidFill>
                <a:latin typeface="Times New Roman" panose="02020603050405020304" pitchFamily="18" charset="0"/>
                <a:cs typeface="Times New Roman" panose="02020603050405020304" pitchFamily="18" charset="0"/>
              </a:rPr>
              <a:t>摄像机，</a:t>
            </a:r>
            <a:r>
              <a:rPr lang="en-US" altLang="zh-CN" sz="1600" dirty="0">
                <a:solidFill>
                  <a:srgbClr val="000000"/>
                </a:solidFill>
                <a:latin typeface="Times New Roman" panose="02020603050405020304" pitchFamily="18" charset="0"/>
                <a:cs typeface="Times New Roman" panose="02020603050405020304" pitchFamily="18" charset="0"/>
              </a:rPr>
              <a:t>CT</a:t>
            </a:r>
            <a:r>
              <a:rPr lang="zh-CN" altLang="en-US" sz="1600" dirty="0">
                <a:solidFill>
                  <a:srgbClr val="000000"/>
                </a:solidFill>
                <a:latin typeface="Times New Roman" panose="02020603050405020304" pitchFamily="18" charset="0"/>
                <a:cs typeface="Times New Roman" panose="02020603050405020304" pitchFamily="18" charset="0"/>
              </a:rPr>
              <a:t>机，成像雷达等。在卫星遥感和天文观测中，大气湍流造成的图像模糊虽然依赖诸多因素，如：温度、风速和曝光时间，但是对于长时间曝光而言，</a:t>
            </a:r>
            <a:r>
              <a:rPr lang="en-US" altLang="zh-CN" sz="1600" dirty="0">
                <a:solidFill>
                  <a:srgbClr val="000000"/>
                </a:solidFill>
                <a:latin typeface="Times New Roman" panose="02020603050405020304" pitchFamily="18" charset="0"/>
                <a:cs typeface="Times New Roman" panose="02020603050405020304" pitchFamily="18" charset="0"/>
              </a:rPr>
              <a:t>PSF</a:t>
            </a:r>
            <a:r>
              <a:rPr lang="zh-CN" altLang="en-US" sz="1600" dirty="0">
                <a:solidFill>
                  <a:srgbClr val="000000"/>
                </a:solidFill>
                <a:latin typeface="Times New Roman" panose="02020603050405020304" pitchFamily="18" charset="0"/>
                <a:cs typeface="Times New Roman" panose="02020603050405020304" pitchFamily="18" charset="0"/>
              </a:rPr>
              <a:t>也可以建模为高斯函数：</a:t>
            </a:r>
            <a:endParaRPr lang="zh-CN" altLang="en-US" sz="1600" dirty="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21408" y="2356143"/>
            <a:ext cx="2808287" cy="1436690"/>
            <a:chOff x="2032794" y="2377812"/>
            <a:chExt cx="2808287" cy="1436690"/>
          </a:xfrm>
        </p:grpSpPr>
        <p:graphicFrame>
          <p:nvGraphicFramePr>
            <p:cNvPr id="2" name="对象 1"/>
            <p:cNvGraphicFramePr>
              <a:graphicFrameLocks noChangeAspect="1"/>
            </p:cNvGraphicFramePr>
            <p:nvPr/>
          </p:nvGraphicFramePr>
          <p:xfrm>
            <a:off x="2032794" y="2377812"/>
            <a:ext cx="2719387" cy="676275"/>
          </p:xfrm>
          <a:graphic>
            <a:graphicData uri="http://schemas.openxmlformats.org/presentationml/2006/ole">
              <mc:AlternateContent xmlns:mc="http://schemas.openxmlformats.org/markup-compatibility/2006">
                <mc:Choice xmlns:v="urn:schemas-microsoft-com:vml" Requires="v">
                  <p:oleObj spid="_x0000_s15403" name="Equation" r:id="rId1" imgW="2720340" imgH="678180" progId="Equation.DSMT4">
                    <p:embed/>
                  </p:oleObj>
                </mc:Choice>
                <mc:Fallback>
                  <p:oleObj name="Equation" r:id="rId1" imgW="2720340" imgH="678180" progId="Equation.DSMT4">
                    <p:embed/>
                    <p:pic>
                      <p:nvPicPr>
                        <p:cNvPr id="0" name="图片 3"/>
                        <p:cNvPicPr/>
                        <p:nvPr/>
                      </p:nvPicPr>
                      <p:blipFill>
                        <a:blip r:embed="rId2"/>
                        <a:stretch>
                          <a:fillRect/>
                        </a:stretch>
                      </p:blipFill>
                      <p:spPr>
                        <a:xfrm>
                          <a:off x="2032794" y="2377812"/>
                          <a:ext cx="2719387" cy="676275"/>
                        </a:xfrm>
                        <a:prstGeom prst="rect">
                          <a:avLst/>
                        </a:prstGeom>
                      </p:spPr>
                    </p:pic>
                  </p:oleObj>
                </mc:Fallback>
              </mc:AlternateContent>
            </a:graphicData>
          </a:graphic>
        </p:graphicFrame>
        <p:graphicFrame>
          <p:nvGraphicFramePr>
            <p:cNvPr id="8" name="对象 6"/>
            <p:cNvGraphicFramePr>
              <a:graphicFrameLocks noChangeAspect="1"/>
            </p:cNvGraphicFramePr>
            <p:nvPr/>
          </p:nvGraphicFramePr>
          <p:xfrm>
            <a:off x="2032794" y="3184265"/>
            <a:ext cx="287337" cy="246062"/>
          </p:xfrm>
          <a:graphic>
            <a:graphicData uri="http://schemas.openxmlformats.org/presentationml/2006/ole">
              <mc:AlternateContent xmlns:mc="http://schemas.openxmlformats.org/markup-compatibility/2006">
                <mc:Choice xmlns:v="urn:schemas-microsoft-com:vml" Requires="v">
                  <p:oleObj spid="_x0000_s15404" name="Equation" r:id="rId3" imgW="177800" imgH="152400" progId="Equation.DSMT4">
                    <p:embed/>
                  </p:oleObj>
                </mc:Choice>
                <mc:Fallback>
                  <p:oleObj name="Equation" r:id="rId3" imgW="177800" imgH="152400" progId="Equation.DSMT4">
                    <p:embed/>
                    <p:pic>
                      <p:nvPicPr>
                        <p:cNvPr id="0"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794" y="3184265"/>
                          <a:ext cx="2873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7"/>
            <p:cNvGraphicFramePr>
              <a:graphicFrameLocks noChangeAspect="1"/>
            </p:cNvGraphicFramePr>
            <p:nvPr/>
          </p:nvGraphicFramePr>
          <p:xfrm>
            <a:off x="2032794" y="3522402"/>
            <a:ext cx="238125" cy="238125"/>
          </p:xfrm>
          <a:graphic>
            <a:graphicData uri="http://schemas.openxmlformats.org/presentationml/2006/ole">
              <mc:AlternateContent xmlns:mc="http://schemas.openxmlformats.org/markup-compatibility/2006">
                <mc:Choice xmlns:v="urn:schemas-microsoft-com:vml" Requires="v">
                  <p:oleObj spid="_x0000_s15405" name="Equation" r:id="rId5" imgW="127000" imgH="152400" progId="Equation.DSMT4">
                    <p:embed/>
                  </p:oleObj>
                </mc:Choice>
                <mc:Fallback>
                  <p:oleObj name="Equation" r:id="rId5" imgW="127000" imgH="152400" progId="Equation.DSMT4">
                    <p:embed/>
                    <p:pic>
                      <p:nvPicPr>
                        <p:cNvPr id="0"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794" y="3522402"/>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6"/>
            <p:cNvSpPr>
              <a:spLocks noChangeArrowheads="1"/>
            </p:cNvSpPr>
            <p:nvPr/>
          </p:nvSpPr>
          <p:spPr bwMode="auto">
            <a:xfrm>
              <a:off x="2310606" y="3160452"/>
              <a:ext cx="25304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600" dirty="0">
                  <a:solidFill>
                    <a:srgbClr val="000000"/>
                  </a:solidFill>
                  <a:latin typeface="Times New Roman" panose="02020603050405020304" pitchFamily="18" charset="0"/>
                  <a:ea typeface="+mn-ea"/>
                  <a:cs typeface="Times New Roman" panose="02020603050405020304" pitchFamily="18" charset="0"/>
                </a:rPr>
                <a:t>为模糊的弥散程度，常数</a:t>
              </a:r>
              <a:endParaRPr lang="zh-CN" altLang="en-US" sz="1600" dirty="0">
                <a:solidFill>
                  <a:srgbClr val="000000"/>
                </a:solidFill>
                <a:latin typeface="Times New Roman" panose="02020603050405020304" pitchFamily="18" charset="0"/>
                <a:ea typeface="+mn-ea"/>
                <a:cs typeface="Times New Roman" panose="02020603050405020304" pitchFamily="18" charset="0"/>
              </a:endParaRPr>
            </a:p>
          </p:txBody>
        </p:sp>
        <p:sp>
          <p:nvSpPr>
            <p:cNvPr id="11" name="Rectangle 7"/>
            <p:cNvSpPr>
              <a:spLocks noChangeArrowheads="1"/>
            </p:cNvSpPr>
            <p:nvPr/>
          </p:nvSpPr>
          <p:spPr bwMode="auto">
            <a:xfrm>
              <a:off x="2310606" y="3476365"/>
              <a:ext cx="20256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a:solidFill>
                    <a:srgbClr val="000000"/>
                  </a:solidFill>
                  <a:latin typeface="Times New Roman" panose="02020603050405020304" pitchFamily="18" charset="0"/>
                  <a:ea typeface="+mn-ea"/>
                  <a:cs typeface="Times New Roman" panose="02020603050405020304" pitchFamily="18" charset="0"/>
                </a:rPr>
                <a:t>为归一化因子 </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grpSp>
      <p:pic>
        <p:nvPicPr>
          <p:cNvPr id="12" name="图片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6699" y="2479580"/>
            <a:ext cx="1680791" cy="16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8" cstate="print"/>
          <a:srcRect/>
          <a:stretch>
            <a:fillRect/>
          </a:stretch>
        </p:blipFill>
        <p:spPr bwMode="auto">
          <a:xfrm>
            <a:off x="3371119" y="3004671"/>
            <a:ext cx="1724025" cy="1155700"/>
          </a:xfrm>
          <a:prstGeom prst="rect">
            <a:avLst/>
          </a:prstGeom>
          <a:noFill/>
          <a:ln w="9525">
            <a:noFill/>
            <a:miter lim="800000"/>
            <a:headEnd/>
            <a:tailEnd/>
          </a:ln>
        </p:spPr>
      </p:pic>
      <p:sp>
        <p:nvSpPr>
          <p:cNvPr id="15" name="日期占位符 14"/>
          <p:cNvSpPr>
            <a:spLocks noGrp="1"/>
          </p:cNvSpPr>
          <p:nvPr>
            <p:ph type="dt" sz="half" idx="10"/>
          </p:nvPr>
        </p:nvSpPr>
        <p:spPr/>
        <p:txBody>
          <a:bodyPr/>
          <a:lstStyle/>
          <a:p>
            <a:fld id="{A19B13CE-9345-4CA9-B00A-6CA3289C9874}" type="datetime1">
              <a:rPr lang="zh-CN" altLang="en-US" smtClean="0"/>
            </a:fld>
            <a:endParaRPr lang="en-US" dirty="0"/>
          </a:p>
        </p:txBody>
      </p:sp>
      <p:sp>
        <p:nvSpPr>
          <p:cNvPr id="16" name="灯片编号占位符 15"/>
          <p:cNvSpPr>
            <a:spLocks noGrp="1"/>
          </p:cNvSpPr>
          <p:nvPr>
            <p:ph type="sldNum" sz="quarter" idx="12"/>
          </p:nvPr>
        </p:nvSpPr>
        <p:spPr/>
        <p:txBody>
          <a:bodyPr/>
          <a:lstStyle/>
          <a:p>
            <a:fld id="{48F63A3B-78C7-47BE-AE5E-E10140E04643}" type="slidenum">
              <a:rPr lang="en-US" smtClean="0"/>
            </a:fld>
            <a:endParaRPr lang="en-US" dirty="0"/>
          </a:p>
        </p:txBody>
      </p:sp>
      <p:sp>
        <p:nvSpPr>
          <p:cNvPr id="17" name="文本框 16"/>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2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a:solidFill>
                  <a:srgbClr val="000066"/>
                </a:solidFill>
                <a:latin typeface="微软雅黑" panose="020B0503020204020204" pitchFamily="34" charset="-122"/>
                <a:ea typeface="微软雅黑" panose="020B0503020204020204" pitchFamily="34" charset="-122"/>
              </a:rPr>
              <a:t>(5) </a:t>
            </a:r>
            <a:r>
              <a:rPr lang="zh-CN" altLang="en-US" sz="1600" b="1" dirty="0">
                <a:solidFill>
                  <a:srgbClr val="000066"/>
                </a:solidFill>
                <a:latin typeface="微软雅黑" panose="020B0503020204020204" pitchFamily="34" charset="-122"/>
                <a:ea typeface="微软雅黑" panose="020B0503020204020204" pitchFamily="34" charset="-122"/>
              </a:rPr>
              <a:t>相机抖动模糊</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        相机抖动模糊通常假设目标场景是静态的，而相机不规则运动，如平移、旋转等。这种复杂的模糊退化过程所对应的模糊核模型难以表达，而且所对应的模糊大多是空间变化的。解决手段是对相机的运动轨迹进行建模，表现在退化模型上则是认为最终的模糊图像是由目标场景经过一系列仿射变换叠加得到的。</a:t>
            </a:r>
            <a:endParaRPr lang="zh-CN" altLang="en-US" sz="1600" dirty="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7" name="图片 6" descr="图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96" y="2571873"/>
            <a:ext cx="3443460" cy="145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655" y="2568480"/>
            <a:ext cx="3066702" cy="145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9"/>
          <p:cNvSpPr>
            <a:spLocks noChangeArrowheads="1"/>
          </p:cNvSpPr>
          <p:nvPr/>
        </p:nvSpPr>
        <p:spPr bwMode="auto">
          <a:xfrm>
            <a:off x="3447355" y="4124420"/>
            <a:ext cx="332530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zh-CN" sz="1400">
                <a:solidFill>
                  <a:srgbClr val="000000"/>
                </a:solidFill>
                <a:latin typeface="Times New Roman" panose="02020603050405020304" pitchFamily="18" charset="0"/>
                <a:ea typeface="+mn-ea"/>
                <a:cs typeface="Times New Roman" panose="02020603050405020304" pitchFamily="18" charset="0"/>
              </a:rPr>
              <a:t>空间不变的抖动模糊</a:t>
            </a:r>
            <a:r>
              <a:rPr lang="zh-CN" altLang="en-US" sz="1400">
                <a:solidFill>
                  <a:srgbClr val="000000"/>
                </a:solidFill>
                <a:latin typeface="Times New Roman" panose="02020603050405020304" pitchFamily="18" charset="0"/>
                <a:ea typeface="+mn-ea"/>
                <a:cs typeface="Times New Roman" panose="02020603050405020304" pitchFamily="18" charset="0"/>
              </a:rPr>
              <a:t>，仅仅考虑相机平移</a:t>
            </a:r>
            <a:r>
              <a:rPr lang="zh-CN" altLang="zh-CN" sz="1400">
                <a:solidFill>
                  <a:srgbClr val="000000"/>
                </a:solidFill>
                <a:latin typeface="Times New Roman" panose="02020603050405020304" pitchFamily="18" charset="0"/>
                <a:ea typeface="+mn-ea"/>
                <a:cs typeface="Times New Roman" panose="02020603050405020304" pitchFamily="18" charset="0"/>
              </a:rPr>
              <a:t>难以参数化描述</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zh-CN" altLang="zh-CN" sz="1400">
                <a:solidFill>
                  <a:srgbClr val="000000"/>
                </a:solidFill>
                <a:latin typeface="Times New Roman" panose="02020603050405020304" pitchFamily="18" charset="0"/>
                <a:ea typeface="+mn-ea"/>
                <a:cs typeface="Times New Roman" panose="02020603050405020304" pitchFamily="18" charset="0"/>
              </a:rPr>
              <a:t>对于模糊核的先验知识尤为重要</a:t>
            </a:r>
            <a:endParaRPr lang="zh-CN" altLang="en-US" sz="1400">
              <a:solidFill>
                <a:srgbClr val="000000"/>
              </a:solidFill>
              <a:latin typeface="Times New Roman" panose="02020603050405020304" pitchFamily="18" charset="0"/>
              <a:ea typeface="+mn-ea"/>
              <a:cs typeface="Times New Roman" panose="02020603050405020304" pitchFamily="18" charset="0"/>
            </a:endParaRPr>
          </a:p>
        </p:txBody>
      </p:sp>
      <p:sp>
        <p:nvSpPr>
          <p:cNvPr id="3" name="日期占位符 2"/>
          <p:cNvSpPr>
            <a:spLocks noGrp="1"/>
          </p:cNvSpPr>
          <p:nvPr>
            <p:ph type="dt" sz="half" idx="10"/>
          </p:nvPr>
        </p:nvSpPr>
        <p:spPr/>
        <p:txBody>
          <a:bodyPr/>
          <a:lstStyle/>
          <a:p>
            <a:fld id="{A93DFFB3-9A51-4641-9C64-C12084C0AED6}"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363" y="1017153"/>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1458901" y="728575"/>
            <a:ext cx="13797" cy="3686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539933" y="472553"/>
            <a:ext cx="5015415" cy="3782895"/>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6.5 </a:t>
            </a:r>
            <a:r>
              <a:rPr lang="zh-CN" altLang="en-US" b="1" dirty="0">
                <a:solidFill>
                  <a:srgbClr val="000066"/>
                </a:solidFill>
                <a:latin typeface="微软雅黑" panose="020B0503020204020204" pitchFamily="34" charset="-122"/>
                <a:ea typeface="微软雅黑" panose="020B0503020204020204" pitchFamily="34" charset="-122"/>
              </a:rPr>
              <a:t>图像复原的正则化方法</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截断</a:t>
            </a:r>
            <a:r>
              <a:rPr lang="en-US" altLang="zh-CN" b="1" dirty="0">
                <a:solidFill>
                  <a:srgbClr val="000066"/>
                </a:solidFill>
                <a:latin typeface="微软雅黑" panose="020B0503020204020204" pitchFamily="34" charset="-122"/>
                <a:ea typeface="微软雅黑" panose="020B0503020204020204" pitchFamily="34" charset="-122"/>
              </a:rPr>
              <a:t>SVD </a:t>
            </a:r>
            <a:r>
              <a:rPr lang="zh-CN" altLang="en-US" b="1" dirty="0">
                <a:solidFill>
                  <a:srgbClr val="000066"/>
                </a:solidFill>
                <a:latin typeface="微软雅黑" panose="020B0503020204020204" pitchFamily="34" charset="-122"/>
                <a:ea typeface="微软雅黑" panose="020B0503020204020204" pitchFamily="34" charset="-122"/>
              </a:rPr>
              <a:t>正则化</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a:t>
            </a:r>
            <a:r>
              <a:rPr lang="en-US" altLang="zh-CN" b="1" dirty="0" err="1">
                <a:solidFill>
                  <a:srgbClr val="000066"/>
                </a:solidFill>
                <a:latin typeface="微软雅黑" panose="020B0503020204020204" pitchFamily="34" charset="-122"/>
                <a:ea typeface="微软雅黑" panose="020B0503020204020204" pitchFamily="34" charset="-122"/>
              </a:rPr>
              <a:t>Tikohonov</a:t>
            </a:r>
            <a:r>
              <a:rPr lang="zh-CN" altLang="en-US" b="1" dirty="0">
                <a:solidFill>
                  <a:srgbClr val="000066"/>
                </a:solidFill>
                <a:latin typeface="微软雅黑" panose="020B0503020204020204" pitchFamily="34" charset="-122"/>
                <a:ea typeface="微软雅黑" panose="020B0503020204020204" pitchFamily="34" charset="-122"/>
              </a:rPr>
              <a:t>正则化</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非二次正则化</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稀疏正则化</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复合正则化</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   形态成分正则化</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6.6 </a:t>
            </a:r>
            <a:r>
              <a:rPr lang="zh-CN" altLang="en-US" b="1" dirty="0">
                <a:solidFill>
                  <a:srgbClr val="000066"/>
                </a:solidFill>
                <a:latin typeface="微软雅黑" panose="020B0503020204020204" pitchFamily="34" charset="-122"/>
                <a:ea typeface="微软雅黑" panose="020B0503020204020204" pitchFamily="34" charset="-122"/>
              </a:rPr>
              <a:t>贝叶斯推断</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6.7 </a:t>
            </a:r>
            <a:r>
              <a:rPr lang="zh-CN" altLang="en-US" b="1" dirty="0">
                <a:solidFill>
                  <a:srgbClr val="000066"/>
                </a:solidFill>
                <a:latin typeface="微软雅黑" panose="020B0503020204020204" pitchFamily="34" charset="-122"/>
                <a:ea typeface="微软雅黑" panose="020B0503020204020204" pitchFamily="34" charset="-122"/>
              </a:rPr>
              <a:t>正则化参数作用与选取方法</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D72F964-BBDB-4CFC-803D-0F5CCDAEAC0B}" type="datetime1">
              <a:rPr lang="zh-CN" altLang="en-US" smtClean="0"/>
            </a:fld>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fld>
            <a:endParaRPr lang="en-US" dirty="0"/>
          </a:p>
        </p:txBody>
      </p:sp>
      <p:sp>
        <p:nvSpPr>
          <p:cNvPr id="9" name="右大括号 8"/>
          <p:cNvSpPr/>
          <p:nvPr/>
        </p:nvSpPr>
        <p:spPr>
          <a:xfrm>
            <a:off x="4582160" y="1103630"/>
            <a:ext cx="916305" cy="2228850"/>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文本框 9"/>
          <p:cNvSpPr txBox="1"/>
          <p:nvPr/>
        </p:nvSpPr>
        <p:spPr>
          <a:xfrm>
            <a:off x="5497830" y="1572895"/>
            <a:ext cx="889635" cy="2183765"/>
          </a:xfrm>
          <a:prstGeom prst="rect">
            <a:avLst/>
          </a:prstGeom>
          <a:noFill/>
        </p:spPr>
        <p:txBody>
          <a:bodyPr wrap="square" rtlCol="0">
            <a:noAutofit/>
          </a:bodyPr>
          <a:lstStyle/>
          <a:p>
            <a:r>
              <a:rPr lang="zh-CN" altLang="en-US" b="1" dirty="0">
                <a:solidFill>
                  <a:srgbClr val="CC0000"/>
                </a:solidFill>
                <a:latin typeface="微软雅黑" panose="020B0503020204020204" pitchFamily="34" charset="-122"/>
                <a:ea typeface="微软雅黑" panose="020B0503020204020204" pitchFamily="34" charset="-122"/>
              </a:rPr>
              <a:t>根据</a:t>
            </a:r>
            <a:endParaRPr lang="zh-CN" altLang="en-US" b="1" dirty="0">
              <a:solidFill>
                <a:srgbClr val="CC0000"/>
              </a:solidFill>
              <a:latin typeface="微软雅黑" panose="020B0503020204020204" pitchFamily="34" charset="-122"/>
              <a:ea typeface="微软雅黑" panose="020B0503020204020204" pitchFamily="34" charset="-122"/>
            </a:endParaRPr>
          </a:p>
          <a:p>
            <a:r>
              <a:rPr lang="zh-CN" altLang="en-US" b="1" dirty="0">
                <a:solidFill>
                  <a:srgbClr val="CC0000"/>
                </a:solidFill>
                <a:latin typeface="微软雅黑" panose="020B0503020204020204" pitchFamily="34" charset="-122"/>
                <a:ea typeface="微软雅黑" panose="020B0503020204020204" pitchFamily="34" charset="-122"/>
              </a:rPr>
              <a:t>学情</a:t>
            </a:r>
            <a:endParaRPr lang="zh-CN" altLang="en-US" b="1" dirty="0">
              <a:solidFill>
                <a:srgbClr val="CC0000"/>
              </a:solidFill>
              <a:latin typeface="微软雅黑" panose="020B0503020204020204" pitchFamily="34" charset="-122"/>
              <a:ea typeface="微软雅黑" panose="020B0503020204020204" pitchFamily="34" charset="-122"/>
            </a:endParaRPr>
          </a:p>
          <a:p>
            <a:endParaRPr lang="zh-CN" altLang="en-US" b="1" dirty="0">
              <a:solidFill>
                <a:srgbClr val="CC0000"/>
              </a:solidFill>
              <a:latin typeface="微软雅黑" panose="020B0503020204020204" pitchFamily="34" charset="-122"/>
              <a:ea typeface="微软雅黑" panose="020B0503020204020204" pitchFamily="34" charset="-122"/>
            </a:endParaRPr>
          </a:p>
          <a:p>
            <a:r>
              <a:rPr lang="zh-CN" altLang="en-US" b="1" dirty="0">
                <a:solidFill>
                  <a:srgbClr val="CC0000"/>
                </a:solidFill>
                <a:latin typeface="微软雅黑" panose="020B0503020204020204" pitchFamily="34" charset="-122"/>
                <a:ea typeface="微软雅黑" panose="020B0503020204020204" pitchFamily="34" charset="-122"/>
              </a:rPr>
              <a:t>选讲</a:t>
            </a:r>
            <a:endParaRPr lang="zh-CN" altLang="en-US" b="1" dirty="0">
              <a:solidFill>
                <a:srgbClr val="CC0000"/>
              </a:solidFill>
              <a:latin typeface="微软雅黑" panose="020B0503020204020204" pitchFamily="34" charset="-122"/>
              <a:ea typeface="微软雅黑" panose="020B0503020204020204" pitchFamily="34" charset="-122"/>
            </a:endParaRPr>
          </a:p>
          <a:p>
            <a:r>
              <a:rPr lang="zh-CN" altLang="en-US" b="1" dirty="0">
                <a:solidFill>
                  <a:srgbClr val="CC0000"/>
                </a:solidFill>
                <a:latin typeface="微软雅黑" panose="020B0503020204020204" pitchFamily="34" charset="-122"/>
                <a:ea typeface="微软雅黑" panose="020B0503020204020204" pitchFamily="34" charset="-122"/>
              </a:rPr>
              <a:t>或</a:t>
            </a:r>
            <a:endParaRPr lang="zh-CN" altLang="en-US" b="1" dirty="0">
              <a:solidFill>
                <a:srgbClr val="CC0000"/>
              </a:solidFill>
              <a:latin typeface="微软雅黑" panose="020B0503020204020204" pitchFamily="34" charset="-122"/>
              <a:ea typeface="微软雅黑" panose="020B0503020204020204" pitchFamily="34" charset="-122"/>
            </a:endParaRPr>
          </a:p>
          <a:p>
            <a:r>
              <a:rPr lang="zh-CN" altLang="en-US" b="1" dirty="0">
                <a:solidFill>
                  <a:srgbClr val="CC0000"/>
                </a:solidFill>
                <a:latin typeface="微软雅黑" panose="020B0503020204020204" pitchFamily="34" charset="-122"/>
                <a:ea typeface="微软雅黑" panose="020B0503020204020204" pitchFamily="34" charset="-122"/>
              </a:rPr>
              <a:t>选读</a:t>
            </a:r>
            <a:endParaRPr lang="zh-CN" altLang="en-US" b="1" dirty="0">
              <a:solidFill>
                <a:srgbClr val="CC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rcRect/>
          <a:stretch>
            <a:fillRect/>
          </a:stretch>
        </p:blipFill>
        <p:spPr bwMode="auto">
          <a:xfrm>
            <a:off x="1201358" y="1695071"/>
            <a:ext cx="4083050" cy="1365885"/>
          </a:xfrm>
          <a:prstGeom prst="rect">
            <a:avLst/>
          </a:prstGeom>
          <a:noFill/>
          <a:ln w="9525">
            <a:noFill/>
            <a:miter lim="800000"/>
            <a:headEnd/>
            <a:tailEnd/>
          </a:ln>
        </p:spPr>
      </p:pic>
      <p:pic>
        <p:nvPicPr>
          <p:cNvPr id="3" name="图片 2"/>
          <p:cNvPicPr>
            <a:picLocks noChangeAspect="1"/>
          </p:cNvPicPr>
          <p:nvPr/>
        </p:nvPicPr>
        <p:blipFill>
          <a:blip r:embed="rId2" cstate="print"/>
          <a:srcRect/>
          <a:stretch>
            <a:fillRect/>
          </a:stretch>
        </p:blipFill>
        <p:spPr bwMode="auto">
          <a:xfrm>
            <a:off x="1277558" y="3267736"/>
            <a:ext cx="4006850" cy="1346835"/>
          </a:xfrm>
          <a:prstGeom prst="rect">
            <a:avLst/>
          </a:prstGeom>
          <a:noFill/>
          <a:ln w="9525">
            <a:noFill/>
            <a:miter lim="800000"/>
            <a:headEnd/>
            <a:tailEnd/>
          </a:ln>
        </p:spPr>
      </p:pic>
      <p:sp>
        <p:nvSpPr>
          <p:cNvPr id="6" name="文本框 5"/>
          <p:cNvSpPr txBox="1"/>
          <p:nvPr/>
        </p:nvSpPr>
        <p:spPr>
          <a:xfrm>
            <a:off x="325198" y="833297"/>
            <a:ext cx="6207604" cy="861774"/>
          </a:xfrm>
          <a:prstGeom prst="rect">
            <a:avLst/>
          </a:prstGeom>
          <a:noFill/>
        </p:spPr>
        <p:txBody>
          <a:bodyPr wrap="square">
            <a:spAutoFit/>
          </a:bodyPr>
          <a:lstStyle/>
          <a:p>
            <a:pPr indent="457200"/>
            <a:r>
              <a:rPr lang="zh-CN" altLang="zh-CN" sz="1600" dirty="0">
                <a:solidFill>
                  <a:srgbClr val="000000"/>
                </a:solidFill>
                <a:latin typeface="Times New Roman" panose="02020603050405020304" pitchFamily="18" charset="0"/>
                <a:cs typeface="Times New Roman" panose="02020603050405020304" pitchFamily="18" charset="0"/>
              </a:rPr>
              <a:t>在图像的退化过程中，噪声污染是一个重要的退化因素。噪声的统计特性对于图像复原和超分辨而言，通过服从特定分布的随机变量来刻画。在图像处理中，噪声分为加性噪声和乘性噪声</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13" name="图片 12"/>
          <p:cNvPicPr>
            <a:picLocks noChangeAspect="1"/>
          </p:cNvPicPr>
          <p:nvPr/>
        </p:nvPicPr>
        <p:blipFill>
          <a:blip r:embed="rId3">
            <a:clrChange>
              <a:clrFrom>
                <a:srgbClr val="FFFFFF"/>
              </a:clrFrom>
              <a:clrTo>
                <a:srgbClr val="FFFFFF">
                  <a:alpha val="0"/>
                </a:srgbClr>
              </a:clrTo>
            </a:clrChange>
          </a:blip>
          <a:stretch>
            <a:fillRect/>
          </a:stretch>
        </p:blipFill>
        <p:spPr>
          <a:xfrm>
            <a:off x="1468703" y="3060956"/>
            <a:ext cx="3718291" cy="206780"/>
          </a:xfrm>
          <a:prstGeom prst="rect">
            <a:avLst/>
          </a:prstGeom>
        </p:spPr>
      </p:pic>
      <p:pic>
        <p:nvPicPr>
          <p:cNvPr id="14" name="图片 13"/>
          <p:cNvPicPr>
            <a:picLocks noChangeAspect="1"/>
          </p:cNvPicPr>
          <p:nvPr/>
        </p:nvPicPr>
        <p:blipFill>
          <a:blip r:embed="rId4">
            <a:clrChange>
              <a:clrFrom>
                <a:srgbClr val="FFFFFF"/>
              </a:clrFrom>
              <a:clrTo>
                <a:srgbClr val="FFFFFF">
                  <a:alpha val="0"/>
                </a:srgbClr>
              </a:clrTo>
            </a:clrChange>
          </a:blip>
          <a:stretch>
            <a:fillRect/>
          </a:stretch>
        </p:blipFill>
        <p:spPr>
          <a:xfrm>
            <a:off x="1164383" y="4614571"/>
            <a:ext cx="4529234" cy="291354"/>
          </a:xfrm>
          <a:prstGeom prst="rect">
            <a:avLst/>
          </a:prstGeom>
        </p:spPr>
      </p:pic>
      <p:sp>
        <p:nvSpPr>
          <p:cNvPr id="5" name="日期占位符 4"/>
          <p:cNvSpPr>
            <a:spLocks noGrp="1"/>
          </p:cNvSpPr>
          <p:nvPr>
            <p:ph type="dt" sz="half" idx="10"/>
          </p:nvPr>
        </p:nvSpPr>
        <p:spPr/>
        <p:txBody>
          <a:bodyPr/>
          <a:lstStyle/>
          <a:p>
            <a:fld id="{E289696A-598C-4069-8B95-4A6126175BE9}"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506191" y="200147"/>
            <a:ext cx="1043834"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模糊模型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78745" y="125973"/>
            <a:ext cx="2676566" cy="337185"/>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模糊</a:t>
            </a: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378096" cy="3885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常用噪声建模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en-US" altLang="zh-CN" sz="1600" b="1" dirty="0">
                <a:solidFill>
                  <a:srgbClr val="000066"/>
                </a:solidFill>
                <a:latin typeface="微软雅黑" panose="020B0503020204020204" pitchFamily="34" charset="-122"/>
                <a:ea typeface="微软雅黑" panose="020B0503020204020204" pitchFamily="34" charset="-122"/>
              </a:rPr>
              <a:t>(1)</a:t>
            </a:r>
            <a:r>
              <a:rPr lang="zh-CN" altLang="en-US" sz="1600" b="1" dirty="0">
                <a:solidFill>
                  <a:srgbClr val="000066"/>
                </a:solidFill>
                <a:latin typeface="微软雅黑" panose="020B0503020204020204" pitchFamily="34" charset="-122"/>
                <a:ea typeface="微软雅黑" panose="020B0503020204020204" pitchFamily="34" charset="-122"/>
              </a:rPr>
              <a:t>高斯噪声</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常用的加性噪声为满足高斯分布的噪声。高斯随机变量的概率密度函数</a:t>
            </a:r>
            <a:r>
              <a:rPr lang="en-US" altLang="zh-CN" sz="1600" dirty="0">
                <a:solidFill>
                  <a:srgbClr val="000000"/>
                </a:solidFill>
                <a:latin typeface="Times New Roman" panose="02020603050405020304" pitchFamily="18" charset="0"/>
                <a:cs typeface="Times New Roman" panose="02020603050405020304" pitchFamily="18" charset="0"/>
              </a:rPr>
              <a:t>(PDF)</a:t>
            </a: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en-US" altLang="zh-CN" sz="1600" dirty="0">
                <a:solidFill>
                  <a:srgbClr val="000000"/>
                </a:solidFill>
                <a:latin typeface="Times New Roman" panose="02020603050405020304" pitchFamily="18" charset="0"/>
                <a:cs typeface="Times New Roman" panose="02020603050405020304" pitchFamily="18" charset="0"/>
              </a:rPr>
              <a:t>1</a:t>
            </a:r>
            <a:r>
              <a:rPr lang="zh-CN" altLang="en-US" sz="1600" dirty="0">
                <a:solidFill>
                  <a:srgbClr val="000000"/>
                </a:solidFill>
                <a:latin typeface="Times New Roman" panose="02020603050405020304" pitchFamily="18" charset="0"/>
                <a:cs typeface="Times New Roman" panose="02020603050405020304" pitchFamily="18" charset="0"/>
              </a:rPr>
              <a:t>）必须有大量的随机变量对“和”贡献</a:t>
            </a:r>
            <a:endParaRPr lang="zh-CN" altLang="en-US"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en-US" altLang="zh-CN" sz="1600" dirty="0">
                <a:solidFill>
                  <a:srgbClr val="000000"/>
                </a:solidFill>
                <a:latin typeface="Times New Roman" panose="02020603050405020304" pitchFamily="18" charset="0"/>
                <a:cs typeface="Times New Roman" panose="02020603050405020304" pitchFamily="18" charset="0"/>
              </a:rPr>
              <a:t>2</a:t>
            </a:r>
            <a:r>
              <a:rPr lang="zh-CN" altLang="en-US" sz="1600" dirty="0">
                <a:solidFill>
                  <a:srgbClr val="000000"/>
                </a:solidFill>
                <a:latin typeface="Times New Roman" panose="02020603050405020304" pitchFamily="18" charset="0"/>
                <a:cs typeface="Times New Roman" panose="02020603050405020304" pitchFamily="18" charset="0"/>
              </a:rPr>
              <a:t>）“和”中的随机变量必须是独立的或者近似独立</a:t>
            </a:r>
            <a:endParaRPr lang="zh-CN" altLang="en-US"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en-US" altLang="zh-CN" sz="1600" dirty="0">
                <a:solidFill>
                  <a:srgbClr val="000000"/>
                </a:solidFill>
                <a:latin typeface="Times New Roman" panose="02020603050405020304" pitchFamily="18" charset="0"/>
                <a:cs typeface="Times New Roman" panose="02020603050405020304" pitchFamily="18" charset="0"/>
              </a:rPr>
              <a:t>3</a:t>
            </a:r>
            <a:r>
              <a:rPr lang="zh-CN" altLang="en-US" sz="1600" dirty="0">
                <a:solidFill>
                  <a:srgbClr val="000000"/>
                </a:solidFill>
                <a:latin typeface="Times New Roman" panose="02020603050405020304" pitchFamily="18" charset="0"/>
                <a:cs typeface="Times New Roman" panose="02020603050405020304" pitchFamily="18" charset="0"/>
              </a:rPr>
              <a:t>）“和”中每一项的作用非常小。例如，热噪声是由大量电子热振动所</a:t>
            </a:r>
            <a:r>
              <a:rPr lang="zh-CN" altLang="en-US" sz="1600" dirty="0" smtClean="0">
                <a:solidFill>
                  <a:srgbClr val="000000"/>
                </a:solidFill>
                <a:latin typeface="Times New Roman" panose="02020603050405020304" pitchFamily="18" charset="0"/>
                <a:cs typeface="Times New Roman" panose="02020603050405020304" pitchFamily="18" charset="0"/>
              </a:rPr>
              <a:t>产生，</a:t>
            </a:r>
            <a:r>
              <a:rPr lang="zh-CN" altLang="en-US" sz="1600" dirty="0">
                <a:solidFill>
                  <a:srgbClr val="000000"/>
                </a:solidFill>
                <a:latin typeface="Times New Roman" panose="02020603050405020304" pitchFamily="18" charset="0"/>
                <a:cs typeface="Times New Roman" panose="02020603050405020304" pitchFamily="18" charset="0"/>
              </a:rPr>
              <a:t>电子之间的</a:t>
            </a:r>
            <a:r>
              <a:rPr lang="zh-CN" altLang="en-US" sz="1600" dirty="0" smtClean="0">
                <a:solidFill>
                  <a:srgbClr val="000000"/>
                </a:solidFill>
                <a:latin typeface="Times New Roman" panose="02020603050405020304" pitchFamily="18" charset="0"/>
                <a:cs typeface="Times New Roman" panose="02020603050405020304" pitchFamily="18" charset="0"/>
              </a:rPr>
              <a:t>振动相互独立，</a:t>
            </a:r>
            <a:r>
              <a:rPr lang="zh-CN" altLang="en-US" sz="1600" dirty="0">
                <a:solidFill>
                  <a:srgbClr val="000000"/>
                </a:solidFill>
                <a:latin typeface="Times New Roman" panose="02020603050405020304" pitchFamily="18" charset="0"/>
                <a:cs typeface="Times New Roman" panose="02020603050405020304" pitchFamily="18" charset="0"/>
              </a:rPr>
              <a:t>单个电子的贡献对于</a:t>
            </a:r>
            <a:r>
              <a:rPr lang="zh-CN" altLang="en-US" sz="1600" dirty="0" smtClean="0">
                <a:solidFill>
                  <a:srgbClr val="000000"/>
                </a:solidFill>
                <a:latin typeface="Times New Roman" panose="02020603050405020304" pitchFamily="18" charset="0"/>
                <a:cs typeface="Times New Roman" panose="02020603050405020304" pitchFamily="18" charset="0"/>
              </a:rPr>
              <a:t>其它电子而言微不足道。</a:t>
            </a:r>
            <a:r>
              <a:rPr lang="zh-CN" altLang="en-US" sz="1600" dirty="0">
                <a:solidFill>
                  <a:srgbClr val="000000"/>
                </a:solidFill>
                <a:latin typeface="Times New Roman" panose="02020603050405020304" pitchFamily="18" charset="0"/>
                <a:cs typeface="Times New Roman" panose="02020603050405020304" pitchFamily="18" charset="0"/>
              </a:rPr>
              <a:t>因此，可将热噪声看作是高斯分布的噪声。</a:t>
            </a:r>
            <a:endParaRPr lang="zh-CN" altLang="en-US" sz="1600" dirty="0">
              <a:solidFill>
                <a:srgbClr val="000000"/>
              </a:solidFill>
              <a:latin typeface="Times New Roman" panose="02020603050405020304" pitchFamily="18" charset="0"/>
              <a:cs typeface="Times New Roman" panose="02020603050405020304" pitchFamily="18" charset="0"/>
            </a:endParaRPr>
          </a:p>
        </p:txBody>
      </p:sp>
      <p:graphicFrame>
        <p:nvGraphicFramePr>
          <p:cNvPr id="7" name="对象 10"/>
          <p:cNvGraphicFramePr>
            <a:graphicFrameLocks noChangeAspect="1"/>
          </p:cNvGraphicFramePr>
          <p:nvPr/>
        </p:nvGraphicFramePr>
        <p:xfrm>
          <a:off x="2027047" y="2218134"/>
          <a:ext cx="2066101" cy="571182"/>
        </p:xfrm>
        <a:graphic>
          <a:graphicData uri="http://schemas.openxmlformats.org/presentationml/2006/ole">
            <mc:AlternateContent xmlns:mc="http://schemas.openxmlformats.org/markup-compatibility/2006">
              <mc:Choice xmlns:v="urn:schemas-microsoft-com:vml" Requires="v">
                <p:oleObj spid="_x0000_s16399" name="Equation" r:id="rId1" imgW="1381760" imgH="381635" progId="Equation.DSMT4">
                  <p:embed/>
                </p:oleObj>
              </mc:Choice>
              <mc:Fallback>
                <p:oleObj name="Equation" r:id="rId1" imgW="1381760" imgH="381635" progId="Equation.DSMT4">
                  <p:embed/>
                  <p:pic>
                    <p:nvPicPr>
                      <p:cNvPr id="0" name="对象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047" y="2218134"/>
                        <a:ext cx="2066101" cy="571182"/>
                      </a:xfrm>
                      <a:prstGeom prst="rect">
                        <a:avLst/>
                      </a:prstGeom>
                      <a:noFill/>
                      <a:ln>
                        <a:noFill/>
                      </a:ln>
                    </p:spPr>
                  </p:pic>
                </p:oleObj>
              </mc:Fallback>
            </mc:AlternateContent>
          </a:graphicData>
        </a:graphic>
      </p:graphicFrame>
      <p:pic>
        <p:nvPicPr>
          <p:cNvPr id="8" name="Picture 5" descr="Gauss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089" y="1944480"/>
            <a:ext cx="1774415" cy="16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4"/>
          <p:cNvSpPr>
            <a:spLocks noChangeArrowheads="1"/>
          </p:cNvSpPr>
          <p:nvPr/>
        </p:nvSpPr>
        <p:spPr bwMode="auto">
          <a:xfrm>
            <a:off x="1284351" y="4489264"/>
            <a:ext cx="4723511" cy="41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lnSpc>
                <a:spcPct val="150000"/>
              </a:lnSpc>
              <a:spcBef>
                <a:spcPct val="0"/>
              </a:spcBef>
              <a:buClrTx/>
              <a:buSzTx/>
              <a:buFont typeface="Arial" panose="020B0604020202020204" pitchFamily="34" charset="0"/>
              <a:buNone/>
            </a:pPr>
            <a:r>
              <a:rPr lang="zh-CN" altLang="en-US" sz="1600" dirty="0">
                <a:solidFill>
                  <a:srgbClr val="002060"/>
                </a:solidFill>
                <a:latin typeface="Times New Roman" panose="02020603050405020304" pitchFamily="18" charset="0"/>
                <a:ea typeface="+mn-ea"/>
                <a:cs typeface="Times New Roman" panose="02020603050405020304" pitchFamily="18" charset="0"/>
              </a:rPr>
              <a:t>电子噪声、弱光照</a:t>
            </a:r>
            <a:r>
              <a:rPr lang="en-US" altLang="zh-CN" sz="1600" dirty="0">
                <a:solidFill>
                  <a:srgbClr val="002060"/>
                </a:solidFill>
                <a:latin typeface="Times New Roman" panose="02020603050405020304" pitchFamily="18" charset="0"/>
                <a:ea typeface="+mn-ea"/>
                <a:cs typeface="Times New Roman" panose="02020603050405020304" pitchFamily="18" charset="0"/>
              </a:rPr>
              <a:t>/</a:t>
            </a:r>
            <a:r>
              <a:rPr lang="zh-CN" altLang="en-US" sz="1600" dirty="0">
                <a:solidFill>
                  <a:srgbClr val="002060"/>
                </a:solidFill>
                <a:latin typeface="Times New Roman" panose="02020603050405020304" pitchFamily="18" charset="0"/>
                <a:ea typeface="+mn-ea"/>
                <a:cs typeface="Times New Roman" panose="02020603050405020304" pitchFamily="18" charset="0"/>
              </a:rPr>
              <a:t>温度条件下的传感器噪声</a:t>
            </a:r>
            <a:endParaRPr lang="zh-CN" altLang="en-US" sz="1600" dirty="0">
              <a:solidFill>
                <a:srgbClr val="002060"/>
              </a:solidFill>
              <a:latin typeface="Times New Roman" panose="02020603050405020304" pitchFamily="18" charset="0"/>
              <a:ea typeface="+mn-ea"/>
              <a:cs typeface="Times New Roman" panose="02020603050405020304" pitchFamily="18" charset="0"/>
            </a:endParaRPr>
          </a:p>
        </p:txBody>
      </p:sp>
      <p:sp>
        <p:nvSpPr>
          <p:cNvPr id="10" name="文本框 9"/>
          <p:cNvSpPr txBox="1"/>
          <p:nvPr/>
        </p:nvSpPr>
        <p:spPr>
          <a:xfrm>
            <a:off x="642826" y="108345"/>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6251BDE6-CF25-410A-ABE7-098246EFDF27}"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1408" y="574301"/>
            <a:ext cx="6536592" cy="4263807"/>
            <a:chOff x="321408" y="574301"/>
            <a:chExt cx="6536592" cy="4263807"/>
          </a:xfrm>
        </p:grpSpPr>
        <p:sp>
          <p:nvSpPr>
            <p:cNvPr id="24" name="object 2"/>
            <p:cNvSpPr txBox="1"/>
            <p:nvPr/>
          </p:nvSpPr>
          <p:spPr bwMode="auto">
            <a:xfrm>
              <a:off x="321408" y="574301"/>
              <a:ext cx="653659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重尾分布噪声</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        随机变量    及其分布函数         服从重尾分布，若尾指数          且              ，其互补累积分布函数</a:t>
              </a:r>
              <a:r>
                <a:rPr lang="en-US" altLang="zh-CN" sz="1600" dirty="0">
                  <a:solidFill>
                    <a:srgbClr val="000000"/>
                  </a:solidFill>
                  <a:latin typeface="Times New Roman" panose="02020603050405020304" pitchFamily="18" charset="0"/>
                  <a:cs typeface="Times New Roman" panose="02020603050405020304" pitchFamily="18" charset="0"/>
                </a:rPr>
                <a:t>CCDF</a:t>
              </a:r>
              <a:r>
                <a:rPr lang="zh-CN" altLang="en-US" sz="1600" dirty="0">
                  <a:solidFill>
                    <a:srgbClr val="000000"/>
                  </a:solidFill>
                  <a:latin typeface="Times New Roman" panose="02020603050405020304" pitchFamily="18" charset="0"/>
                  <a:cs typeface="Times New Roman" panose="02020603050405020304" pitchFamily="18" charset="0"/>
                </a:rPr>
                <a:t>：</a:t>
              </a: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重尾分布的随机变量其互累积分布函数曲线衰减慢于指数分布，相当大的概率质量集中于分布的尾部。如果噪声符合重尾分布特性，则意为着对于较大的</a:t>
              </a:r>
              <a:r>
                <a:rPr lang="en-US" altLang="zh-CN" sz="1600" dirty="0">
                  <a:solidFill>
                    <a:srgbClr val="000000"/>
                  </a:solidFill>
                  <a:latin typeface="Times New Roman" panose="02020603050405020304" pitchFamily="18" charset="0"/>
                  <a:cs typeface="Times New Roman" panose="02020603050405020304" pitchFamily="18" charset="0"/>
                </a:rPr>
                <a:t>x</a:t>
              </a:r>
              <a:r>
                <a:rPr lang="zh-CN" altLang="en-US" sz="1600" dirty="0">
                  <a:solidFill>
                    <a:srgbClr val="000000"/>
                  </a:solidFill>
                  <a:latin typeface="Times New Roman" panose="02020603050405020304" pitchFamily="18" charset="0"/>
                  <a:cs typeface="Times New Roman" panose="02020603050405020304" pitchFamily="18" charset="0"/>
                </a:rPr>
                <a:t>，</a:t>
              </a:r>
              <a:r>
                <a:rPr lang="en-US" altLang="zh-CN" sz="1600" dirty="0">
                  <a:solidFill>
                    <a:srgbClr val="000000"/>
                  </a:solidFill>
                  <a:latin typeface="Times New Roman" panose="02020603050405020304" pitchFamily="18" charset="0"/>
                  <a:cs typeface="Times New Roman" panose="02020603050405020304" pitchFamily="18" charset="0"/>
                </a:rPr>
                <a:t>p</a:t>
              </a:r>
              <a:r>
                <a:rPr lang="zh-CN" altLang="en-US" sz="1600" dirty="0">
                  <a:solidFill>
                    <a:srgbClr val="000000"/>
                  </a:solidFill>
                  <a:latin typeface="Times New Roman" panose="02020603050405020304" pitchFamily="18" charset="0"/>
                  <a:cs typeface="Times New Roman" panose="02020603050405020304" pitchFamily="18" charset="0"/>
                </a:rPr>
                <a:t>趋于零的速度比高斯函数慢（即为慢衰减）。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en-US" altLang="zh-CN" sz="1600" kern="100" dirty="0">
                  <a:solidFill>
                    <a:srgbClr val="000000"/>
                  </a:solidFill>
                  <a:latin typeface="Times New Roman" panose="02020603050405020304" pitchFamily="18" charset="0"/>
                  <a:cs typeface="Times New Roman" panose="02020603050405020304" pitchFamily="18" charset="0"/>
                </a:rPr>
                <a:t>1</a:t>
              </a:r>
              <a:r>
                <a:rPr lang="zh-CN" altLang="en-US" sz="1600" kern="100" dirty="0">
                  <a:solidFill>
                    <a:srgbClr val="000000"/>
                  </a:solidFill>
                  <a:latin typeface="Times New Roman" panose="02020603050405020304" pitchFamily="18" charset="0"/>
                  <a:cs typeface="Times New Roman" panose="02020603050405020304" pitchFamily="18" charset="0"/>
                </a:rPr>
                <a:t>）双指数分布噪声</a:t>
              </a:r>
              <a:endParaRPr lang="en-US" altLang="zh-CN" sz="1600" kern="1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zh-CN" altLang="en-US" sz="1600" kern="100" dirty="0">
                  <a:solidFill>
                    <a:srgbClr val="000000"/>
                  </a:solidFill>
                  <a:latin typeface="Times New Roman" panose="02020603050405020304" pitchFamily="18" charset="0"/>
                  <a:cs typeface="Times New Roman" panose="02020603050405020304" pitchFamily="18" charset="0"/>
                </a:rPr>
                <a:t>在很多图像压缩算法中，预测误差常常建模为双指数分布：</a:t>
              </a:r>
              <a:endParaRPr lang="zh-CN" altLang="en-US" sz="1600" kern="100" dirty="0">
                <a:solidFill>
                  <a:srgbClr val="000000"/>
                </a:solidFill>
                <a:latin typeface="Times New Roman" panose="02020603050405020304" pitchFamily="18" charset="0"/>
                <a:cs typeface="Times New Roman" panose="02020603050405020304" pitchFamily="18" charset="0"/>
              </a:endParaRPr>
            </a:p>
          </p:txBody>
        </p:sp>
        <p:graphicFrame>
          <p:nvGraphicFramePr>
            <p:cNvPr id="2" name="对象 1"/>
            <p:cNvGraphicFramePr>
              <a:graphicFrameLocks noChangeAspect="1"/>
            </p:cNvGraphicFramePr>
            <p:nvPr/>
          </p:nvGraphicFramePr>
          <p:xfrm>
            <a:off x="2099835" y="1878054"/>
            <a:ext cx="2979737" cy="306387"/>
          </p:xfrm>
          <a:graphic>
            <a:graphicData uri="http://schemas.openxmlformats.org/presentationml/2006/ole">
              <mc:AlternateContent xmlns:mc="http://schemas.openxmlformats.org/markup-compatibility/2006">
                <mc:Choice xmlns:v="urn:schemas-microsoft-com:vml" Requires="v">
                  <p:oleObj spid="_x0000_s17493" name="Equation" r:id="rId1" imgW="2980690" imgH="307975" progId="Equation.DSMT4">
                    <p:embed/>
                  </p:oleObj>
                </mc:Choice>
                <mc:Fallback>
                  <p:oleObj name="Equation" r:id="rId1" imgW="2980690" imgH="307975" progId="Equation.DSMT4">
                    <p:embed/>
                    <p:pic>
                      <p:nvPicPr>
                        <p:cNvPr id="0" name="图片 3"/>
                        <p:cNvPicPr/>
                        <p:nvPr/>
                      </p:nvPicPr>
                      <p:blipFill>
                        <a:blip r:embed="rId2"/>
                        <a:stretch>
                          <a:fillRect/>
                        </a:stretch>
                      </p:blipFill>
                      <p:spPr>
                        <a:xfrm>
                          <a:off x="2099835" y="1878054"/>
                          <a:ext cx="2979737" cy="30638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538493" y="1199356"/>
            <a:ext cx="239713" cy="292100"/>
          </p:xfrm>
          <a:graphic>
            <a:graphicData uri="http://schemas.openxmlformats.org/presentationml/2006/ole">
              <mc:AlternateContent xmlns:mc="http://schemas.openxmlformats.org/markup-compatibility/2006">
                <mc:Choice xmlns:v="urn:schemas-microsoft-com:vml" Requires="v">
                  <p:oleObj spid="_x0000_s17494" name="Equation" r:id="rId3" imgW="240665" imgH="294005" progId="Equation.DSMT4">
                    <p:embed/>
                  </p:oleObj>
                </mc:Choice>
                <mc:Fallback>
                  <p:oleObj name="Equation" r:id="rId3" imgW="240665" imgH="294005" progId="Equation.DSMT4">
                    <p:embed/>
                    <p:pic>
                      <p:nvPicPr>
                        <p:cNvPr id="0" name="图片 4"/>
                        <p:cNvPicPr/>
                        <p:nvPr/>
                      </p:nvPicPr>
                      <p:blipFill>
                        <a:blip r:embed="rId4"/>
                        <a:stretch>
                          <a:fillRect/>
                        </a:stretch>
                      </p:blipFill>
                      <p:spPr>
                        <a:xfrm>
                          <a:off x="1538493" y="1199356"/>
                          <a:ext cx="239713" cy="2921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983619" y="1214437"/>
            <a:ext cx="501650" cy="271463"/>
          </p:xfrm>
          <a:graphic>
            <a:graphicData uri="http://schemas.openxmlformats.org/presentationml/2006/ole">
              <mc:AlternateContent xmlns:mc="http://schemas.openxmlformats.org/markup-compatibility/2006">
                <mc:Choice xmlns:v="urn:schemas-microsoft-com:vml" Requires="v">
                  <p:oleObj spid="_x0000_s17495" name="Equation" r:id="rId5" imgW="502920" imgH="273050" progId="Equation.DSMT4">
                    <p:embed/>
                  </p:oleObj>
                </mc:Choice>
                <mc:Fallback>
                  <p:oleObj name="Equation" r:id="rId5" imgW="502920" imgH="273050" progId="Equation.DSMT4">
                    <p:embed/>
                    <p:pic>
                      <p:nvPicPr>
                        <p:cNvPr id="0" name="图片 5"/>
                        <p:cNvPicPr/>
                        <p:nvPr/>
                      </p:nvPicPr>
                      <p:blipFill>
                        <a:blip r:embed="rId6"/>
                        <a:stretch>
                          <a:fillRect/>
                        </a:stretch>
                      </p:blipFill>
                      <p:spPr>
                        <a:xfrm>
                          <a:off x="2983619" y="1214437"/>
                          <a:ext cx="501650" cy="271463"/>
                        </a:xfrm>
                        <a:prstGeom prst="rect">
                          <a:avLst/>
                        </a:prstGeom>
                      </p:spPr>
                    </p:pic>
                  </p:oleObj>
                </mc:Fallback>
              </mc:AlternateContent>
            </a:graphicData>
          </a:graphic>
        </p:graphicFrame>
        <p:graphicFrame>
          <p:nvGraphicFramePr>
            <p:cNvPr id="10" name="对象 7"/>
            <p:cNvGraphicFramePr>
              <a:graphicFrameLocks noChangeAspect="1"/>
            </p:cNvGraphicFramePr>
            <p:nvPr/>
          </p:nvGraphicFramePr>
          <p:xfrm>
            <a:off x="5767896" y="1214437"/>
            <a:ext cx="479425" cy="261938"/>
          </p:xfrm>
          <a:graphic>
            <a:graphicData uri="http://schemas.openxmlformats.org/presentationml/2006/ole">
              <mc:AlternateContent xmlns:mc="http://schemas.openxmlformats.org/markup-compatibility/2006">
                <mc:Choice xmlns:v="urn:schemas-microsoft-com:vml" Requires="v">
                  <p:oleObj spid="_x0000_s17496" name="Equation" r:id="rId7" imgW="292100" imgH="152400" progId="Equation.DSMT4">
                    <p:embed/>
                  </p:oleObj>
                </mc:Choice>
                <mc:Fallback>
                  <p:oleObj name="Equation" r:id="rId7" imgW="292100" imgH="152400" progId="Equation.DSMT4">
                    <p:embed/>
                    <p:pic>
                      <p:nvPicPr>
                        <p:cNvPr id="0" name="图片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7896" y="1214437"/>
                          <a:ext cx="4794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8"/>
            <p:cNvGraphicFramePr>
              <a:graphicFrameLocks noChangeAspect="1"/>
            </p:cNvGraphicFramePr>
            <p:nvPr/>
          </p:nvGraphicFramePr>
          <p:xfrm>
            <a:off x="503967" y="1476375"/>
            <a:ext cx="754063" cy="292100"/>
          </p:xfrm>
          <a:graphic>
            <a:graphicData uri="http://schemas.openxmlformats.org/presentationml/2006/ole">
              <mc:AlternateContent xmlns:mc="http://schemas.openxmlformats.org/markup-compatibility/2006">
                <mc:Choice xmlns:v="urn:schemas-microsoft-com:vml" Requires="v">
                  <p:oleObj spid="_x0000_s17497" name="Equation" r:id="rId9" imgW="381000" imgH="152400" progId="Equation.DSMT4">
                    <p:embed/>
                  </p:oleObj>
                </mc:Choice>
                <mc:Fallback>
                  <p:oleObj name="Equation" r:id="rId9" imgW="381000" imgH="152400" progId="Equation.DSMT4">
                    <p:embed/>
                    <p:pic>
                      <p:nvPicPr>
                        <p:cNvPr id="0" name="图片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967" y="1476375"/>
                          <a:ext cx="7540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2240043" y="4114483"/>
            <a:ext cx="2490453" cy="723625"/>
          </p:xfrm>
          <a:graphic>
            <a:graphicData uri="http://schemas.openxmlformats.org/presentationml/2006/ole">
              <mc:AlternateContent xmlns:mc="http://schemas.openxmlformats.org/markup-compatibility/2006">
                <mc:Choice xmlns:v="urn:schemas-microsoft-com:vml" Requires="v">
                  <p:oleObj spid="_x0000_s17498" name="Equation" r:id="rId11" imgW="2810510" imgH="816610" progId="Equation.DSMT4">
                    <p:embed/>
                  </p:oleObj>
                </mc:Choice>
                <mc:Fallback>
                  <p:oleObj name="Equation" r:id="rId11" imgW="2810510" imgH="816610" progId="Equation.DSMT4">
                    <p:embed/>
                    <p:pic>
                      <p:nvPicPr>
                        <p:cNvPr id="0" name="图片 13"/>
                        <p:cNvPicPr/>
                        <p:nvPr/>
                      </p:nvPicPr>
                      <p:blipFill>
                        <a:blip r:embed="rId12"/>
                        <a:stretch>
                          <a:fillRect/>
                        </a:stretch>
                      </p:blipFill>
                      <p:spPr>
                        <a:xfrm>
                          <a:off x="2240043" y="4114483"/>
                          <a:ext cx="2490453" cy="723625"/>
                        </a:xfrm>
                        <a:prstGeom prst="rect">
                          <a:avLst/>
                        </a:prstGeom>
                      </p:spPr>
                    </p:pic>
                  </p:oleObj>
                </mc:Fallback>
              </mc:AlternateContent>
            </a:graphicData>
          </a:graphic>
        </p:graphicFrame>
      </p:grpSp>
      <p:sp>
        <p:nvSpPr>
          <p:cNvPr id="15" name="文本框 14"/>
          <p:cNvSpPr txBox="1"/>
          <p:nvPr/>
        </p:nvSpPr>
        <p:spPr>
          <a:xfrm>
            <a:off x="634320" y="136115"/>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7" name="日期占位符 16"/>
          <p:cNvSpPr>
            <a:spLocks noGrp="1"/>
          </p:cNvSpPr>
          <p:nvPr>
            <p:ph type="dt" sz="half" idx="10"/>
          </p:nvPr>
        </p:nvSpPr>
        <p:spPr/>
        <p:txBody>
          <a:bodyPr/>
          <a:lstStyle/>
          <a:p>
            <a:fld id="{46D0EE51-510F-4C07-8A27-6A1C2A7BA883}"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kern="100" dirty="0">
                <a:solidFill>
                  <a:srgbClr val="000000"/>
                </a:solidFill>
                <a:latin typeface="Times New Roman" panose="02020603050405020304" pitchFamily="18" charset="0"/>
                <a:cs typeface="Times New Roman" panose="02020603050405020304" pitchFamily="18" charset="0"/>
              </a:rPr>
              <a:t>2) </a:t>
            </a:r>
            <a:r>
              <a:rPr lang="zh-CN" altLang="en-US" sz="1600" kern="100" dirty="0">
                <a:solidFill>
                  <a:srgbClr val="000000"/>
                </a:solidFill>
                <a:latin typeface="Times New Roman" panose="02020603050405020304" pitchFamily="18" charset="0"/>
                <a:cs typeface="Times New Roman" panose="02020603050405020304" pitchFamily="18" charset="0"/>
              </a:rPr>
              <a:t>负指数分布</a:t>
            </a:r>
            <a:endParaRPr lang="en-US" altLang="zh-CN" sz="1600" kern="1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zh-CN" altLang="zh-CN" sz="1600" kern="100" dirty="0">
                <a:solidFill>
                  <a:srgbClr val="000000"/>
                </a:solidFill>
                <a:latin typeface="Times New Roman" panose="02020603050405020304" pitchFamily="18" charset="0"/>
                <a:cs typeface="Times New Roman" panose="02020603050405020304" pitchFamily="18" charset="0"/>
              </a:rPr>
              <a:t>在合成孔径雷达等相干成像系统的图像中，经常出现斑点噪声（</a:t>
            </a:r>
            <a:r>
              <a:rPr lang="en-US" altLang="zh-CN" sz="1600" kern="100" dirty="0">
                <a:solidFill>
                  <a:srgbClr val="000000"/>
                </a:solidFill>
                <a:latin typeface="Times New Roman" panose="02020603050405020304" pitchFamily="18" charset="0"/>
                <a:cs typeface="Times New Roman" panose="02020603050405020304" pitchFamily="18" charset="0"/>
              </a:rPr>
              <a:t>Speckle</a:t>
            </a:r>
            <a:r>
              <a:rPr lang="zh-CN" altLang="zh-CN" sz="1600" kern="100" dirty="0">
                <a:solidFill>
                  <a:srgbClr val="000000"/>
                </a:solidFill>
                <a:latin typeface="Times New Roman" panose="02020603050405020304" pitchFamily="18" charset="0"/>
                <a:cs typeface="Times New Roman" panose="02020603050405020304" pitchFamily="18" charset="0"/>
              </a:rPr>
              <a:t>）</a:t>
            </a:r>
            <a:r>
              <a:rPr lang="en-US" altLang="zh-CN" sz="1600" kern="100" dirty="0">
                <a:solidFill>
                  <a:srgbClr val="000000"/>
                </a:solidFill>
                <a:latin typeface="Times New Roman" panose="02020603050405020304" pitchFamily="18" charset="0"/>
                <a:cs typeface="Times New Roman" panose="02020603050405020304" pitchFamily="18" charset="0"/>
              </a:rPr>
              <a:t>,</a:t>
            </a:r>
            <a:r>
              <a:rPr lang="zh-CN" altLang="zh-CN" sz="1600" kern="100" dirty="0">
                <a:solidFill>
                  <a:srgbClr val="000000"/>
                </a:solidFill>
                <a:latin typeface="Times New Roman" panose="02020603050405020304" pitchFamily="18" charset="0"/>
                <a:cs typeface="Times New Roman" panose="02020603050405020304" pitchFamily="18" charset="0"/>
              </a:rPr>
              <a:t>该类噪声可以建模为负指数分布：</a:t>
            </a:r>
            <a:endParaRPr lang="zh-CN" altLang="zh-CN" sz="1600" kern="100" dirty="0">
              <a:latin typeface="Calibri" panose="020F0502020204030204" charset="0"/>
              <a:cs typeface="Times New Roman" panose="02020603050405020304" pitchFamily="18" charset="0"/>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en-US" altLang="zh-CN" sz="1600" dirty="0">
                <a:solidFill>
                  <a:srgbClr val="000000"/>
                </a:solidFill>
                <a:latin typeface="Times New Roman" panose="02020603050405020304" pitchFamily="18" charset="0"/>
                <a:cs typeface="Times New Roman" panose="02020603050405020304" pitchFamily="18" charset="0"/>
              </a:rPr>
              <a:t>3) </a:t>
            </a:r>
            <a:r>
              <a:rPr lang="zh-CN" altLang="en-US" sz="1600" dirty="0">
                <a:solidFill>
                  <a:srgbClr val="000000"/>
                </a:solidFill>
                <a:latin typeface="Times New Roman" panose="02020603050405020304" pitchFamily="18" charset="0"/>
                <a:cs typeface="Times New Roman" panose="02020603050405020304" pitchFamily="18" charset="0"/>
              </a:rPr>
              <a:t>混合高斯分布</a:t>
            </a:r>
            <a:endParaRPr lang="zh-CN" altLang="en-US" sz="1600" dirty="0">
              <a:solidFill>
                <a:schemeClr val="tx1"/>
              </a:solidFill>
              <a:latin typeface="Arial" panose="020B0604020202020204" pitchFamily="34" charset="0"/>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令                        分别为平均值分别为     和      、方差分别为     和      的高斯密度函数，则混合高斯分布噪声的密度函数为</a:t>
            </a:r>
            <a:endParaRPr lang="zh-CN" altLang="en-US" sz="1600" dirty="0">
              <a:solidFill>
                <a:schemeClr val="tx1"/>
              </a:solidFill>
              <a:latin typeface="Arial" panose="020B0604020202020204" pitchFamily="34" charset="0"/>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660214" y="1804608"/>
          <a:ext cx="1527739" cy="713040"/>
        </p:xfrm>
        <a:graphic>
          <a:graphicData uri="http://schemas.openxmlformats.org/presentationml/2006/ole">
            <mc:AlternateContent xmlns:mc="http://schemas.openxmlformats.org/markup-compatibility/2006">
              <mc:Choice xmlns:v="urn:schemas-microsoft-com:vml" Requires="v">
                <p:oleObj spid="_x0000_s18531" name="Equation" r:id="rId1" imgW="1694815" imgH="792480" progId="Equation.DSMT4">
                  <p:embed/>
                </p:oleObj>
              </mc:Choice>
              <mc:Fallback>
                <p:oleObj name="Equation" r:id="rId1" imgW="1694815" imgH="792480" progId="Equation.DSMT4">
                  <p:embed/>
                  <p:pic>
                    <p:nvPicPr>
                      <p:cNvPr id="0" name="图片 2"/>
                      <p:cNvPicPr/>
                      <p:nvPr/>
                    </p:nvPicPr>
                    <p:blipFill>
                      <a:blip r:embed="rId2"/>
                      <a:stretch>
                        <a:fillRect/>
                      </a:stretch>
                    </p:blipFill>
                    <p:spPr>
                      <a:xfrm>
                        <a:off x="2660214" y="1804608"/>
                        <a:ext cx="1527739" cy="71304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63076" y="3192138"/>
          <a:ext cx="1174750" cy="355600"/>
        </p:xfrm>
        <a:graphic>
          <a:graphicData uri="http://schemas.openxmlformats.org/presentationml/2006/ole">
            <mc:AlternateContent xmlns:mc="http://schemas.openxmlformats.org/markup-compatibility/2006">
              <mc:Choice xmlns:v="urn:schemas-microsoft-com:vml" Requires="v">
                <p:oleObj spid="_x0000_s18532" name="Equation" r:id="rId3" imgW="1176655" imgH="356870" progId="Equation.DSMT4">
                  <p:embed/>
                </p:oleObj>
              </mc:Choice>
              <mc:Fallback>
                <p:oleObj name="Equation" r:id="rId3" imgW="1176655" imgH="356870" progId="Equation.DSMT4">
                  <p:embed/>
                  <p:pic>
                    <p:nvPicPr>
                      <p:cNvPr id="0" name="图片 3"/>
                      <p:cNvPicPr/>
                      <p:nvPr/>
                    </p:nvPicPr>
                    <p:blipFill>
                      <a:blip r:embed="rId4"/>
                      <a:stretch>
                        <a:fillRect/>
                      </a:stretch>
                    </p:blipFill>
                    <p:spPr>
                      <a:xfrm>
                        <a:off x="563076" y="3192138"/>
                        <a:ext cx="1174750" cy="355600"/>
                      </a:xfrm>
                      <a:prstGeom prst="rect">
                        <a:avLst/>
                      </a:prstGeom>
                    </p:spPr>
                  </p:pic>
                </p:oleObj>
              </mc:Fallback>
            </mc:AlternateContent>
          </a:graphicData>
        </a:graphic>
      </p:graphicFrame>
      <p:graphicFrame>
        <p:nvGraphicFramePr>
          <p:cNvPr id="9" name="对象 9"/>
          <p:cNvGraphicFramePr>
            <a:graphicFrameLocks noChangeAspect="1"/>
          </p:cNvGraphicFramePr>
          <p:nvPr/>
        </p:nvGraphicFramePr>
        <p:xfrm>
          <a:off x="3567769" y="3217538"/>
          <a:ext cx="254000" cy="304800"/>
        </p:xfrm>
        <a:graphic>
          <a:graphicData uri="http://schemas.openxmlformats.org/presentationml/2006/ole">
            <mc:AlternateContent xmlns:mc="http://schemas.openxmlformats.org/markup-compatibility/2006">
              <mc:Choice xmlns:v="urn:schemas-microsoft-com:vml" Requires="v">
                <p:oleObj spid="_x0000_s18533" name="Equation" r:id="rId5" imgW="152400" imgH="165100" progId="Equation.DSMT4">
                  <p:embed/>
                </p:oleObj>
              </mc:Choice>
              <mc:Fallback>
                <p:oleObj name="Equation" r:id="rId5" imgW="152400" imgH="165100" progId="Equation.DSMT4">
                  <p:embed/>
                  <p:pic>
                    <p:nvPicPr>
                      <p:cNvPr id="0"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769" y="3217538"/>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0"/>
          <p:cNvGraphicFramePr>
            <a:graphicFrameLocks noChangeAspect="1"/>
          </p:cNvGraphicFramePr>
          <p:nvPr/>
        </p:nvGraphicFramePr>
        <p:xfrm>
          <a:off x="4037563" y="3217538"/>
          <a:ext cx="241300" cy="304800"/>
        </p:xfrm>
        <a:graphic>
          <a:graphicData uri="http://schemas.openxmlformats.org/presentationml/2006/ole">
            <mc:AlternateContent xmlns:mc="http://schemas.openxmlformats.org/markup-compatibility/2006">
              <mc:Choice xmlns:v="urn:schemas-microsoft-com:vml" Requires="v">
                <p:oleObj spid="_x0000_s18534" name="Equation" r:id="rId7" imgW="139700" imgH="165100" progId="Equation.DSMT4">
                  <p:embed/>
                </p:oleObj>
              </mc:Choice>
              <mc:Fallback>
                <p:oleObj name="Equation" r:id="rId7" imgW="139700" imgH="165100" progId="Equation.DSMT4">
                  <p:embed/>
                  <p:pic>
                    <p:nvPicPr>
                      <p:cNvPr id="0" name="图片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563" y="3217538"/>
                        <a:ext cx="241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1"/>
          <p:cNvGraphicFramePr>
            <a:graphicFrameLocks noChangeAspect="1"/>
          </p:cNvGraphicFramePr>
          <p:nvPr/>
        </p:nvGraphicFramePr>
        <p:xfrm>
          <a:off x="5549442" y="3218634"/>
          <a:ext cx="279400" cy="304800"/>
        </p:xfrm>
        <a:graphic>
          <a:graphicData uri="http://schemas.openxmlformats.org/presentationml/2006/ole">
            <mc:AlternateContent xmlns:mc="http://schemas.openxmlformats.org/markup-compatibility/2006">
              <mc:Choice xmlns:v="urn:schemas-microsoft-com:vml" Requires="v">
                <p:oleObj spid="_x0000_s18535" name="Equation" r:id="rId9" imgW="165100" imgH="165100" progId="Equation.DSMT4">
                  <p:embed/>
                </p:oleObj>
              </mc:Choice>
              <mc:Fallback>
                <p:oleObj name="Equation" r:id="rId9" imgW="165100" imgH="165100" progId="Equation.DSMT4">
                  <p:embed/>
                  <p:pic>
                    <p:nvPicPr>
                      <p:cNvPr id="0" name="图片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9442" y="3218634"/>
                        <a:ext cx="27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2"/>
          <p:cNvGraphicFramePr>
            <a:graphicFrameLocks noChangeAspect="1"/>
          </p:cNvGraphicFramePr>
          <p:nvPr/>
        </p:nvGraphicFramePr>
        <p:xfrm>
          <a:off x="6018325" y="3217538"/>
          <a:ext cx="279400" cy="304800"/>
        </p:xfrm>
        <a:graphic>
          <a:graphicData uri="http://schemas.openxmlformats.org/presentationml/2006/ole">
            <mc:AlternateContent xmlns:mc="http://schemas.openxmlformats.org/markup-compatibility/2006">
              <mc:Choice xmlns:v="urn:schemas-microsoft-com:vml" Requires="v">
                <p:oleObj spid="_x0000_s18536" name="Equation" r:id="rId11" imgW="165100" imgH="165100" progId="Equation.DSMT4">
                  <p:embed/>
                </p:oleObj>
              </mc:Choice>
              <mc:Fallback>
                <p:oleObj name="Equation" r:id="rId11" imgW="165100" imgH="165100" progId="Equation.DSMT4">
                  <p:embed/>
                  <p:pic>
                    <p:nvPicPr>
                      <p:cNvPr id="0" name="图片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8325" y="3217538"/>
                        <a:ext cx="27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1915414" y="3985113"/>
          <a:ext cx="2954147" cy="426933"/>
        </p:xfrm>
        <a:graphic>
          <a:graphicData uri="http://schemas.openxmlformats.org/presentationml/2006/ole">
            <mc:AlternateContent xmlns:mc="http://schemas.openxmlformats.org/markup-compatibility/2006">
              <mc:Choice xmlns:v="urn:schemas-microsoft-com:vml" Requires="v">
                <p:oleObj spid="_x0000_s18537" name="Equation" r:id="rId13" imgW="3275330" imgH="473710" progId="Equation.DSMT4">
                  <p:embed/>
                </p:oleObj>
              </mc:Choice>
              <mc:Fallback>
                <p:oleObj name="Equation" r:id="rId13" imgW="3275330" imgH="473710" progId="Equation.DSMT4">
                  <p:embed/>
                  <p:pic>
                    <p:nvPicPr>
                      <p:cNvPr id="0" name="图片 14"/>
                      <p:cNvPicPr/>
                      <p:nvPr/>
                    </p:nvPicPr>
                    <p:blipFill>
                      <a:blip r:embed="rId14"/>
                      <a:stretch>
                        <a:fillRect/>
                      </a:stretch>
                    </p:blipFill>
                    <p:spPr>
                      <a:xfrm>
                        <a:off x="1915414" y="3985113"/>
                        <a:ext cx="2954147" cy="426933"/>
                      </a:xfrm>
                      <a:prstGeom prst="rect">
                        <a:avLst/>
                      </a:prstGeom>
                    </p:spPr>
                  </p:pic>
                </p:oleObj>
              </mc:Fallback>
            </mc:AlternateContent>
          </a:graphicData>
        </a:graphic>
      </p:graphicFrame>
      <p:sp>
        <p:nvSpPr>
          <p:cNvPr id="16" name="文本框 15"/>
          <p:cNvSpPr txBox="1"/>
          <p:nvPr/>
        </p:nvSpPr>
        <p:spPr>
          <a:xfrm>
            <a:off x="257381" y="145982"/>
            <a:ext cx="2676566" cy="338554"/>
          </a:xfrm>
          <a:prstGeom prst="rect">
            <a:avLst/>
          </a:prstGeom>
          <a:noFill/>
        </p:spPr>
        <p:txBody>
          <a:bodyPr wrap="square" rtlCol="0">
            <a:spAutoFit/>
          </a:bodyPr>
          <a:lstStyle/>
          <a:p>
            <a:pPr algn="ctr"/>
            <a:r>
              <a:rPr lang="zh-CN" altLang="en-US" sz="1600" b="1">
                <a:solidFill>
                  <a:srgbClr val="000000"/>
                </a:solidFill>
                <a:latin typeface="微软雅黑" panose="020B0503020204020204" pitchFamily="34" charset="-122"/>
                <a:ea typeface="微软雅黑" panose="020B0503020204020204" pitchFamily="34" charset="-122"/>
              </a:rPr>
              <a:t>二、</a:t>
            </a:r>
            <a:r>
              <a:rPr lang="zh-CN" altLang="en-US" sz="1600" b="1">
                <a:solidFill>
                  <a:srgbClr val="000066"/>
                </a:solidFill>
                <a:latin typeface="微软雅黑" panose="020B0503020204020204" pitchFamily="34" charset="-122"/>
                <a:ea typeface="微软雅黑" panose="020B0503020204020204" pitchFamily="34" charset="-122"/>
              </a:rPr>
              <a:t>噪声模型</a:t>
            </a:r>
            <a:endParaRPr lang="en-US" altLang="zh-CN" sz="1600" b="1">
              <a:solidFill>
                <a:srgbClr val="000066"/>
              </a:solidFill>
              <a:latin typeface="微软雅黑" panose="020B0503020204020204" pitchFamily="34" charset="-122"/>
              <a:ea typeface="微软雅黑" panose="020B0503020204020204" pitchFamily="34" charset="-122"/>
            </a:endParaRPr>
          </a:p>
        </p:txBody>
      </p:sp>
      <p:sp>
        <p:nvSpPr>
          <p:cNvPr id="18" name="日期占位符 17"/>
          <p:cNvSpPr>
            <a:spLocks noGrp="1"/>
          </p:cNvSpPr>
          <p:nvPr>
            <p:ph type="dt" sz="half" idx="10"/>
          </p:nvPr>
        </p:nvSpPr>
        <p:spPr/>
        <p:txBody>
          <a:bodyPr/>
          <a:lstStyle/>
          <a:p>
            <a:fld id="{C9000E54-219F-41C8-9D20-1550C9B8C7FD}" type="datetime1">
              <a:rPr lang="zh-CN" altLang="en-US" smtClean="0"/>
            </a:fld>
            <a:endParaRPr lang="en-US" dirty="0"/>
          </a:p>
        </p:txBody>
      </p:sp>
      <p:sp>
        <p:nvSpPr>
          <p:cNvPr id="19" name="灯片编号占位符 18"/>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61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kern="100">
                <a:solidFill>
                  <a:srgbClr val="000000"/>
                </a:solidFill>
                <a:latin typeface="Times New Roman" panose="02020603050405020304" pitchFamily="18" charset="0"/>
                <a:cs typeface="Times New Roman" panose="02020603050405020304" pitchFamily="18" charset="0"/>
              </a:rPr>
              <a:t>4) </a:t>
            </a:r>
            <a:r>
              <a:rPr lang="zh-CN" altLang="en-US" sz="1600" kern="100">
                <a:solidFill>
                  <a:srgbClr val="000000"/>
                </a:solidFill>
                <a:latin typeface="Times New Roman" panose="02020603050405020304" pitchFamily="18" charset="0"/>
                <a:cs typeface="Times New Roman" panose="02020603050405020304" pitchFamily="18" charset="0"/>
              </a:rPr>
              <a:t>广义高斯分布</a:t>
            </a:r>
            <a:endParaRPr lang="en-US" altLang="zh-CN" sz="1600" kern="10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zh-CN" altLang="zh-CN" sz="1600" kern="100">
                <a:solidFill>
                  <a:srgbClr val="000000"/>
                </a:solidFill>
                <a:latin typeface="Times New Roman" panose="02020603050405020304" pitchFamily="18" charset="0"/>
                <a:cs typeface="Times New Roman" panose="02020603050405020304" pitchFamily="18" charset="0"/>
              </a:rPr>
              <a:t>噪声服从均值为零的广义高斯分布（</a:t>
            </a:r>
            <a:r>
              <a:rPr lang="en-US" altLang="zh-CN" sz="1600" kern="100">
                <a:solidFill>
                  <a:srgbClr val="000000"/>
                </a:solidFill>
                <a:latin typeface="Times New Roman" panose="02020603050405020304" pitchFamily="18" charset="0"/>
                <a:cs typeface="Times New Roman" panose="02020603050405020304" pitchFamily="18" charset="0"/>
              </a:rPr>
              <a:t>GGD</a:t>
            </a:r>
            <a:r>
              <a:rPr lang="zh-CN" altLang="zh-CN" sz="1600" kern="100">
                <a:solidFill>
                  <a:srgbClr val="000000"/>
                </a:solidFill>
                <a:latin typeface="Times New Roman" panose="02020603050405020304" pitchFamily="18" charset="0"/>
                <a:cs typeface="Times New Roman" panose="02020603050405020304" pitchFamily="18" charset="0"/>
              </a:rPr>
              <a:t>）：</a:t>
            </a:r>
            <a:endParaRPr lang="zh-CN" altLang="zh-CN" sz="1600" kern="100">
              <a:latin typeface="Calibri" panose="020F0502020204030204" charset="0"/>
              <a:cs typeface="Times New Roman" panose="02020603050405020304" pitchFamily="18" charset="0"/>
            </a:endParaRPr>
          </a:p>
          <a:p>
            <a:pPr marL="0" indent="0">
              <a:spcBef>
                <a:spcPts val="1600"/>
              </a:spcBef>
              <a:buNone/>
              <a:defRPr/>
            </a:pPr>
            <a:endParaRPr lang="en-US" altLang="zh-CN" sz="1600" kern="10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en-US" altLang="zh-CN" sz="1600" i="1">
                <a:solidFill>
                  <a:srgbClr val="000000"/>
                </a:solidFill>
                <a:latin typeface="Times New Roman" panose="02020603050405020304" pitchFamily="18" charset="0"/>
                <a:cs typeface="Times New Roman" panose="02020603050405020304" pitchFamily="18" charset="0"/>
              </a:rPr>
              <a:t>p</a:t>
            </a:r>
            <a:r>
              <a:rPr lang="zh-CN" altLang="en-US" sz="1600">
                <a:solidFill>
                  <a:srgbClr val="000000"/>
                </a:solidFill>
                <a:latin typeface="Times New Roman" panose="02020603050405020304" pitchFamily="18" charset="0"/>
                <a:cs typeface="Times New Roman" panose="02020603050405020304" pitchFamily="18" charset="0"/>
              </a:rPr>
              <a:t>和</a:t>
            </a:r>
            <a:r>
              <a:rPr lang="en-US" altLang="zh-CN" sz="1600">
                <a:solidFill>
                  <a:srgbClr val="000000"/>
                </a:solidFill>
                <a:latin typeface="Times New Roman" panose="02020603050405020304" pitchFamily="18" charset="0"/>
                <a:cs typeface="Times New Roman" panose="02020603050405020304" pitchFamily="18" charset="0"/>
              </a:rPr>
              <a:t>σ</a:t>
            </a:r>
            <a:r>
              <a:rPr lang="zh-CN" altLang="zh-CN" sz="1600">
                <a:solidFill>
                  <a:srgbClr val="000000"/>
                </a:solidFill>
                <a:latin typeface="Times New Roman" panose="02020603050405020304" pitchFamily="18" charset="0"/>
                <a:cs typeface="Times New Roman" panose="02020603050405020304" pitchFamily="18" charset="0"/>
              </a:rPr>
              <a:t>分别为</a:t>
            </a:r>
            <a:r>
              <a:rPr lang="en-US" altLang="zh-CN" sz="1600">
                <a:solidFill>
                  <a:srgbClr val="000000"/>
                </a:solidFill>
                <a:latin typeface="Times New Roman" panose="02020603050405020304" pitchFamily="18" charset="0"/>
                <a:cs typeface="Times New Roman" panose="02020603050405020304" pitchFamily="18" charset="0"/>
              </a:rPr>
              <a:t>GGD</a:t>
            </a:r>
            <a:r>
              <a:rPr lang="zh-CN" altLang="zh-CN" sz="1600">
                <a:solidFill>
                  <a:srgbClr val="000000"/>
                </a:solidFill>
                <a:latin typeface="Times New Roman" panose="02020603050405020304" pitchFamily="18" charset="0"/>
                <a:cs typeface="Times New Roman" panose="02020603050405020304" pitchFamily="18" charset="0"/>
              </a:rPr>
              <a:t>的形状参数和标准方差</a:t>
            </a:r>
            <a:endParaRPr lang="zh-CN" altLang="en-US" sz="1600">
              <a:solidFill>
                <a:schemeClr val="tx1"/>
              </a:solidFill>
              <a:latin typeface="Arial" panose="020B0604020202020204" pitchFamily="34" charset="0"/>
              <a:cs typeface="Times New Roman" panose="02020603050405020304" pitchFamily="18" charset="0"/>
            </a:endParaRPr>
          </a:p>
          <a:p>
            <a:pPr marL="12700">
              <a:spcBef>
                <a:spcPts val="1600"/>
              </a:spcBef>
              <a:defRPr/>
            </a:pPr>
            <a:endParaRPr lang="zh-CN" altLang="en-US"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904111" y="1499419"/>
          <a:ext cx="2532063" cy="644525"/>
        </p:xfrm>
        <a:graphic>
          <a:graphicData uri="http://schemas.openxmlformats.org/presentationml/2006/ole">
            <mc:AlternateContent xmlns:mc="http://schemas.openxmlformats.org/markup-compatibility/2006">
              <mc:Choice xmlns:v="urn:schemas-microsoft-com:vml" Requires="v">
                <p:oleObj spid="_x0000_s19555" name="Equation" r:id="rId1" imgW="2534285" imgH="646430" progId="Equation.DSMT4">
                  <p:embed/>
                </p:oleObj>
              </mc:Choice>
              <mc:Fallback>
                <p:oleObj name="Equation" r:id="rId1" imgW="2534285" imgH="646430" progId="Equation.DSMT4">
                  <p:embed/>
                  <p:pic>
                    <p:nvPicPr>
                      <p:cNvPr id="0" name="图片 2"/>
                      <p:cNvPicPr/>
                      <p:nvPr/>
                    </p:nvPicPr>
                    <p:blipFill>
                      <a:blip r:embed="rId2"/>
                      <a:stretch>
                        <a:fillRect/>
                      </a:stretch>
                    </p:blipFill>
                    <p:spPr>
                      <a:xfrm>
                        <a:off x="1904111" y="1499419"/>
                        <a:ext cx="2532063" cy="644525"/>
                      </a:xfrm>
                      <a:prstGeom prst="rect">
                        <a:avLst/>
                      </a:prstGeom>
                    </p:spPr>
                  </p:pic>
                </p:oleObj>
              </mc:Fallback>
            </mc:AlternateContent>
          </a:graphicData>
        </a:graphic>
      </p:graphicFrame>
      <p:pic>
        <p:nvPicPr>
          <p:cNvPr id="13" name="图片 10"/>
          <p:cNvPicPr>
            <a:picLocks noChangeAspect="1" noChangeArrowheads="1"/>
          </p:cNvPicPr>
          <p:nvPr/>
        </p:nvPicPr>
        <p:blipFill>
          <a:blip r:embed="rId3">
            <a:lum bright="40000" contrast="-40000"/>
            <a:extLst>
              <a:ext uri="{28A0092B-C50C-407E-A947-70E740481C1C}">
                <a14:useLocalDpi xmlns:a14="http://schemas.microsoft.com/office/drawing/2010/main" val="0"/>
              </a:ext>
            </a:extLst>
          </a:blip>
          <a:srcRect l="8681" t="4675" r="7594" b="4472"/>
          <a:stretch>
            <a:fillRect/>
          </a:stretch>
        </p:blipFill>
        <p:spPr bwMode="auto">
          <a:xfrm>
            <a:off x="376047" y="2382111"/>
            <a:ext cx="254476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对象 12"/>
          <p:cNvGraphicFramePr>
            <a:graphicFrameLocks noChangeAspect="1"/>
          </p:cNvGraphicFramePr>
          <p:nvPr/>
        </p:nvGraphicFramePr>
        <p:xfrm>
          <a:off x="3263805" y="2586857"/>
          <a:ext cx="355600" cy="203200"/>
        </p:xfrm>
        <a:graphic>
          <a:graphicData uri="http://schemas.openxmlformats.org/presentationml/2006/ole">
            <mc:AlternateContent xmlns:mc="http://schemas.openxmlformats.org/markup-compatibility/2006">
              <mc:Choice xmlns:v="urn:schemas-microsoft-com:vml" Requires="v">
                <p:oleObj spid="_x0000_s19556" name="Equation" r:id="rId4" imgW="342900" imgH="203200" progId="Equation.DSMT4">
                  <p:embed/>
                </p:oleObj>
              </mc:Choice>
              <mc:Fallback>
                <p:oleObj name="Equation" r:id="rId4" imgW="342900" imgH="203200" progId="Equation.DSMT4">
                  <p:embed/>
                  <p:pic>
                    <p:nvPicPr>
                      <p:cNvPr id="0"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805" y="2586857"/>
                        <a:ext cx="3556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3"/>
          <p:cNvGraphicFramePr>
            <a:graphicFrameLocks noChangeAspect="1"/>
          </p:cNvGraphicFramePr>
          <p:nvPr/>
        </p:nvGraphicFramePr>
        <p:xfrm>
          <a:off x="3263805" y="2942457"/>
          <a:ext cx="393700" cy="203200"/>
        </p:xfrm>
        <a:graphic>
          <a:graphicData uri="http://schemas.openxmlformats.org/presentationml/2006/ole">
            <mc:AlternateContent xmlns:mc="http://schemas.openxmlformats.org/markup-compatibility/2006">
              <mc:Choice xmlns:v="urn:schemas-microsoft-com:vml" Requires="v">
                <p:oleObj spid="_x0000_s19557" name="Equation" r:id="rId6" imgW="381000" imgH="203200" progId="Equation.DSMT4">
                  <p:embed/>
                </p:oleObj>
              </mc:Choice>
              <mc:Fallback>
                <p:oleObj name="Equation" r:id="rId6" imgW="381000" imgH="203200" progId="Equation.DSMT4">
                  <p:embed/>
                  <p:pic>
                    <p:nvPicPr>
                      <p:cNvPr id="0"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3805" y="2942457"/>
                        <a:ext cx="3937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4"/>
          <p:cNvGraphicFramePr>
            <a:graphicFrameLocks noChangeAspect="1"/>
          </p:cNvGraphicFramePr>
          <p:nvPr/>
        </p:nvGraphicFramePr>
        <p:xfrm>
          <a:off x="3093943" y="3337744"/>
          <a:ext cx="558800" cy="203200"/>
        </p:xfrm>
        <a:graphic>
          <a:graphicData uri="http://schemas.openxmlformats.org/presentationml/2006/ole">
            <mc:AlternateContent xmlns:mc="http://schemas.openxmlformats.org/markup-compatibility/2006">
              <mc:Choice xmlns:v="urn:schemas-microsoft-com:vml" Requires="v">
                <p:oleObj spid="_x0000_s19558" name="Equation" r:id="rId8" imgW="571500" imgH="203200" progId="Equation.DSMT4">
                  <p:embed/>
                </p:oleObj>
              </mc:Choice>
              <mc:Fallback>
                <p:oleObj name="Equation" r:id="rId8" imgW="571500" imgH="203200" progId="Equation.DSMT4">
                  <p:embed/>
                  <p:pic>
                    <p:nvPicPr>
                      <p:cNvPr id="0" name="图片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3943" y="3337744"/>
                        <a:ext cx="558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5"/>
          <p:cNvGraphicFramePr>
            <a:graphicFrameLocks noChangeAspect="1"/>
          </p:cNvGraphicFramePr>
          <p:nvPr/>
        </p:nvGraphicFramePr>
        <p:xfrm>
          <a:off x="3170143" y="3715569"/>
          <a:ext cx="482600" cy="165100"/>
        </p:xfrm>
        <a:graphic>
          <a:graphicData uri="http://schemas.openxmlformats.org/presentationml/2006/ole">
            <mc:AlternateContent xmlns:mc="http://schemas.openxmlformats.org/markup-compatibility/2006">
              <mc:Choice xmlns:v="urn:schemas-microsoft-com:vml" Requires="v">
                <p:oleObj spid="_x0000_s19559" name="Equation" r:id="rId10" imgW="469900" imgH="165100" progId="Equation.DSMT4">
                  <p:embed/>
                </p:oleObj>
              </mc:Choice>
              <mc:Fallback>
                <p:oleObj name="Equation" r:id="rId10" imgW="469900" imgH="165100" progId="Equation.DSMT4">
                  <p:embed/>
                  <p:pic>
                    <p:nvPicPr>
                      <p:cNvPr id="0" name="图片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0143" y="3715569"/>
                        <a:ext cx="4826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8"/>
          <p:cNvSpPr>
            <a:spLocks noChangeArrowheads="1"/>
          </p:cNvSpPr>
          <p:nvPr/>
        </p:nvSpPr>
        <p:spPr bwMode="auto">
          <a:xfrm>
            <a:off x="3646393" y="2521769"/>
            <a:ext cx="22907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600">
                <a:solidFill>
                  <a:srgbClr val="000000"/>
                </a:solidFill>
                <a:latin typeface="Times New Roman" panose="02020603050405020304" pitchFamily="18" charset="0"/>
                <a:ea typeface="+mn-ea"/>
                <a:cs typeface="Times New Roman" panose="02020603050405020304" pitchFamily="18" charset="0"/>
              </a:rPr>
              <a:t>时退化为</a:t>
            </a:r>
            <a:r>
              <a:rPr lang="en-US" altLang="zh-CN" sz="1600">
                <a:solidFill>
                  <a:srgbClr val="000000"/>
                </a:solidFill>
                <a:latin typeface="Times New Roman" panose="02020603050405020304" pitchFamily="18" charset="0"/>
                <a:ea typeface="+mn-ea"/>
                <a:cs typeface="Times New Roman" panose="02020603050405020304" pitchFamily="18" charset="0"/>
              </a:rPr>
              <a:t>Laplace</a:t>
            </a:r>
            <a:r>
              <a:rPr lang="zh-CN" altLang="en-US" sz="1600">
                <a:solidFill>
                  <a:srgbClr val="000000"/>
                </a:solidFill>
                <a:latin typeface="Times New Roman" panose="02020603050405020304" pitchFamily="18" charset="0"/>
                <a:ea typeface="+mn-ea"/>
                <a:cs typeface="Times New Roman" panose="02020603050405020304" pitchFamily="18" charset="0"/>
              </a:rPr>
              <a:t>分布</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sp>
        <p:nvSpPr>
          <p:cNvPr id="19" name="Rectangle 9"/>
          <p:cNvSpPr>
            <a:spLocks noChangeArrowheads="1"/>
          </p:cNvSpPr>
          <p:nvPr/>
        </p:nvSpPr>
        <p:spPr bwMode="auto">
          <a:xfrm>
            <a:off x="3646393" y="2880544"/>
            <a:ext cx="26209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a:solidFill>
                  <a:srgbClr val="000000"/>
                </a:solidFill>
                <a:latin typeface="Times New Roman" panose="02020603050405020304" pitchFamily="18" charset="0"/>
                <a:ea typeface="+mn-ea"/>
                <a:cs typeface="Times New Roman" panose="02020603050405020304" pitchFamily="18" charset="0"/>
              </a:rPr>
              <a:t>时是高斯分布</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sp>
        <p:nvSpPr>
          <p:cNvPr id="20" name="Rectangle 10"/>
          <p:cNvSpPr>
            <a:spLocks noChangeArrowheads="1"/>
          </p:cNvSpPr>
          <p:nvPr/>
        </p:nvSpPr>
        <p:spPr bwMode="auto">
          <a:xfrm>
            <a:off x="3644805" y="3252019"/>
            <a:ext cx="1844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a:solidFill>
                  <a:srgbClr val="000000"/>
                </a:solidFill>
                <a:latin typeface="Times New Roman" panose="02020603050405020304" pitchFamily="18" charset="0"/>
                <a:ea typeface="+mn-ea"/>
                <a:cs typeface="Times New Roman" panose="02020603050405020304" pitchFamily="18" charset="0"/>
              </a:rPr>
              <a:t>时为重尾分布</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sp>
        <p:nvSpPr>
          <p:cNvPr id="21" name="Rectangle 11"/>
          <p:cNvSpPr>
            <a:spLocks noChangeArrowheads="1"/>
          </p:cNvSpPr>
          <p:nvPr/>
        </p:nvSpPr>
        <p:spPr bwMode="auto">
          <a:xfrm>
            <a:off x="3635280" y="3617144"/>
            <a:ext cx="2508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600">
                <a:solidFill>
                  <a:srgbClr val="000000"/>
                </a:solidFill>
                <a:latin typeface="Times New Roman" panose="02020603050405020304" pitchFamily="18" charset="0"/>
                <a:ea typeface="+mn-ea"/>
                <a:cs typeface="Times New Roman" panose="02020603050405020304" pitchFamily="18" charset="0"/>
              </a:rPr>
              <a:t>时逼近均匀随机分布</a:t>
            </a:r>
            <a:endParaRPr lang="zh-CN" altLang="en-US" sz="1600">
              <a:solidFill>
                <a:srgbClr val="000000"/>
              </a:solidFill>
              <a:latin typeface="Times New Roman" panose="02020603050405020304" pitchFamily="18" charset="0"/>
              <a:ea typeface="+mn-ea"/>
              <a:cs typeface="Times New Roman" panose="02020603050405020304" pitchFamily="18" charset="0"/>
            </a:endParaRPr>
          </a:p>
        </p:txBody>
      </p:sp>
      <p:graphicFrame>
        <p:nvGraphicFramePr>
          <p:cNvPr id="22" name="对象 16"/>
          <p:cNvGraphicFramePr>
            <a:graphicFrameLocks noChangeAspect="1"/>
          </p:cNvGraphicFramePr>
          <p:nvPr/>
        </p:nvGraphicFramePr>
        <p:xfrm>
          <a:off x="376047" y="4509812"/>
          <a:ext cx="339027" cy="224776"/>
        </p:xfrm>
        <a:graphic>
          <a:graphicData uri="http://schemas.openxmlformats.org/presentationml/2006/ole">
            <mc:AlternateContent xmlns:mc="http://schemas.openxmlformats.org/markup-compatibility/2006">
              <mc:Choice xmlns:v="urn:schemas-microsoft-com:vml" Requires="v">
                <p:oleObj spid="_x0000_s19560" name="Equation" r:id="rId12" imgW="304800" imgH="203200" progId="Equation.DSMT4">
                  <p:embed/>
                </p:oleObj>
              </mc:Choice>
              <mc:Fallback>
                <p:oleObj name="Equation" r:id="rId12" imgW="304800" imgH="203200" progId="Equation.DSMT4">
                  <p:embed/>
                  <p:pic>
                    <p:nvPicPr>
                      <p:cNvPr id="0" name="图片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047" y="4509812"/>
                        <a:ext cx="339027" cy="224776"/>
                      </a:xfrm>
                      <a:prstGeom prst="rect">
                        <a:avLst/>
                      </a:prstGeom>
                      <a:noFill/>
                      <a:ln>
                        <a:noFill/>
                      </a:ln>
                    </p:spPr>
                  </p:pic>
                </p:oleObj>
              </mc:Fallback>
            </mc:AlternateContent>
          </a:graphicData>
        </a:graphic>
      </p:graphicFrame>
      <p:sp>
        <p:nvSpPr>
          <p:cNvPr id="25" name="Rectangle 13"/>
          <p:cNvSpPr>
            <a:spLocks noChangeArrowheads="1"/>
          </p:cNvSpPr>
          <p:nvPr/>
        </p:nvSpPr>
        <p:spPr bwMode="auto">
          <a:xfrm>
            <a:off x="635191" y="4426811"/>
            <a:ext cx="60094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en-US" altLang="zh-CN" sz="1400">
                <a:solidFill>
                  <a:srgbClr val="000000"/>
                </a:solidFill>
                <a:latin typeface="Times New Roman" panose="02020603050405020304" pitchFamily="18" charset="0"/>
                <a:cs typeface="Times New Roman" panose="02020603050405020304" pitchFamily="18" charset="0"/>
              </a:rPr>
              <a:t>, </a:t>
            </a:r>
            <a:r>
              <a:rPr lang="en-US" altLang="zh-CN" sz="1400" i="1">
                <a:solidFill>
                  <a:srgbClr val="000000"/>
                </a:solidFill>
                <a:latin typeface="Times New Roman" panose="02020603050405020304" pitchFamily="18" charset="0"/>
                <a:ea typeface="+mn-ea"/>
                <a:cs typeface="Times New Roman" panose="02020603050405020304" pitchFamily="18" charset="0"/>
              </a:rPr>
              <a:t>p</a:t>
            </a:r>
            <a:r>
              <a:rPr lang="zh-CN" altLang="en-US" sz="1400">
                <a:solidFill>
                  <a:srgbClr val="000000"/>
                </a:solidFill>
                <a:latin typeface="Times New Roman" panose="02020603050405020304" pitchFamily="18" charset="0"/>
                <a:ea typeface="+mn-ea"/>
                <a:cs typeface="Times New Roman" panose="02020603050405020304" pitchFamily="18" charset="0"/>
              </a:rPr>
              <a:t>分别选为 </a:t>
            </a:r>
            <a:r>
              <a:rPr lang="en-US" altLang="zh-CN" sz="1400">
                <a:solidFill>
                  <a:srgbClr val="000000"/>
                </a:solidFill>
                <a:latin typeface="Times New Roman" panose="02020603050405020304" pitchFamily="18" charset="0"/>
                <a:ea typeface="+mn-ea"/>
                <a:cs typeface="Times New Roman" panose="02020603050405020304" pitchFamily="18" charset="0"/>
              </a:rPr>
              <a:t>3</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2.5</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2</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1.5</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1</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0.5</a:t>
            </a:r>
            <a:r>
              <a:rPr lang="zh-CN" altLang="en-US" sz="1400">
                <a:solidFill>
                  <a:srgbClr val="000000"/>
                </a:solidFill>
                <a:latin typeface="Times New Roman" panose="02020603050405020304" pitchFamily="18" charset="0"/>
                <a:ea typeface="+mn-ea"/>
                <a:cs typeface="Times New Roman" panose="02020603050405020304" pitchFamily="18" charset="0"/>
              </a:rPr>
              <a:t>，</a:t>
            </a:r>
            <a:r>
              <a:rPr lang="en-US" altLang="zh-CN" sz="1400">
                <a:solidFill>
                  <a:srgbClr val="000000"/>
                </a:solidFill>
                <a:latin typeface="Times New Roman" panose="02020603050405020304" pitchFamily="18" charset="0"/>
                <a:ea typeface="+mn-ea"/>
                <a:cs typeface="Times New Roman" panose="02020603050405020304" pitchFamily="18" charset="0"/>
              </a:rPr>
              <a:t>0.2</a:t>
            </a:r>
            <a:r>
              <a:rPr lang="zh-CN" altLang="en-US" sz="1400">
                <a:solidFill>
                  <a:srgbClr val="000000"/>
                </a:solidFill>
                <a:latin typeface="Times New Roman" panose="02020603050405020304" pitchFamily="18" charset="0"/>
                <a:ea typeface="+mn-ea"/>
                <a:cs typeface="Times New Roman" panose="02020603050405020304" pitchFamily="18" charset="0"/>
              </a:rPr>
              <a:t>）时的广义高斯分布（从上到下）</a:t>
            </a:r>
            <a:endParaRPr lang="zh-CN" altLang="en-US" sz="1400">
              <a:solidFill>
                <a:srgbClr val="000000"/>
              </a:solidFill>
              <a:latin typeface="Times New Roman" panose="02020603050405020304" pitchFamily="18" charset="0"/>
              <a:ea typeface="+mn-ea"/>
              <a:cs typeface="Times New Roman" panose="02020603050405020304" pitchFamily="18" charset="0"/>
            </a:endParaRPr>
          </a:p>
        </p:txBody>
      </p:sp>
      <p:sp>
        <p:nvSpPr>
          <p:cNvPr id="23" name="文本框 22"/>
          <p:cNvSpPr txBox="1"/>
          <p:nvPr/>
        </p:nvSpPr>
        <p:spPr>
          <a:xfrm>
            <a:off x="459946" y="104707"/>
            <a:ext cx="2676566" cy="338554"/>
          </a:xfrm>
          <a:prstGeom prst="rect">
            <a:avLst/>
          </a:prstGeom>
          <a:noFill/>
        </p:spPr>
        <p:txBody>
          <a:bodyPr wrap="square" rtlCol="0">
            <a:spAutoFit/>
          </a:bodyPr>
          <a:lstStyle/>
          <a:p>
            <a:pPr algn="ctr"/>
            <a:r>
              <a:rPr lang="zh-CN" altLang="en-US" sz="1600" b="1">
                <a:solidFill>
                  <a:srgbClr val="000000"/>
                </a:solidFill>
                <a:latin typeface="微软雅黑" panose="020B0503020204020204" pitchFamily="34" charset="-122"/>
                <a:ea typeface="微软雅黑" panose="020B0503020204020204" pitchFamily="34" charset="-122"/>
              </a:rPr>
              <a:t>二、</a:t>
            </a:r>
            <a:r>
              <a:rPr lang="zh-CN" altLang="en-US" sz="1600" b="1">
                <a:solidFill>
                  <a:srgbClr val="000066"/>
                </a:solidFill>
                <a:latin typeface="微软雅黑" panose="020B0503020204020204" pitchFamily="34" charset="-122"/>
                <a:ea typeface="微软雅黑" panose="020B0503020204020204" pitchFamily="34" charset="-122"/>
              </a:rPr>
              <a:t>噪声模型</a:t>
            </a: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5243174" y="1480369"/>
          <a:ext cx="1401466" cy="644525"/>
        </p:xfrm>
        <a:graphic>
          <a:graphicData uri="http://schemas.openxmlformats.org/presentationml/2006/ole">
            <mc:AlternateContent xmlns:mc="http://schemas.openxmlformats.org/markup-compatibility/2006">
              <mc:Choice xmlns:v="urn:schemas-microsoft-com:vml" Requires="v">
                <p:oleObj spid="_x0000_s19561" name="Equation" r:id="rId14" imgW="887095" imgH="408940" progId="Equation.DSMT4">
                  <p:embed/>
                </p:oleObj>
              </mc:Choice>
              <mc:Fallback>
                <p:oleObj name="Equation" r:id="rId14" imgW="887095" imgH="408940" progId="Equation.DSMT4">
                  <p:embed/>
                  <p:pic>
                    <p:nvPicPr>
                      <p:cNvPr id="0" name="图片 10"/>
                      <p:cNvPicPr/>
                      <p:nvPr/>
                    </p:nvPicPr>
                    <p:blipFill>
                      <a:blip r:embed="rId15"/>
                      <a:stretch>
                        <a:fillRect/>
                      </a:stretch>
                    </p:blipFill>
                    <p:spPr>
                      <a:xfrm>
                        <a:off x="5243174" y="1480369"/>
                        <a:ext cx="1401466" cy="644525"/>
                      </a:xfrm>
                      <a:prstGeom prst="rect">
                        <a:avLst/>
                      </a:prstGeom>
                    </p:spPr>
                  </p:pic>
                </p:oleObj>
              </mc:Fallback>
            </mc:AlternateContent>
          </a:graphicData>
        </a:graphic>
      </p:graphicFrame>
      <p:sp>
        <p:nvSpPr>
          <p:cNvPr id="12" name="日期占位符 11"/>
          <p:cNvSpPr>
            <a:spLocks noGrp="1"/>
          </p:cNvSpPr>
          <p:nvPr>
            <p:ph type="dt" sz="half" idx="10"/>
          </p:nvPr>
        </p:nvSpPr>
        <p:spPr/>
        <p:txBody>
          <a:bodyPr/>
          <a:lstStyle/>
          <a:p>
            <a:fld id="{3CB3D813-DF3E-444B-9522-872068CFF243}" type="datetime1">
              <a:rPr lang="zh-CN" altLang="en-US" smtClean="0"/>
            </a:fld>
            <a:endParaRPr lang="en-US" dirty="0"/>
          </a:p>
        </p:txBody>
      </p:sp>
      <p:sp>
        <p:nvSpPr>
          <p:cNvPr id="26" name="灯片编号占位符 25"/>
          <p:cNvSpPr>
            <a:spLocks noGrp="1"/>
          </p:cNvSpPr>
          <p:nvPr>
            <p:ph type="sldNum" sz="quarter" idx="12"/>
          </p:nvPr>
        </p:nvSpPr>
        <p:spPr/>
        <p:txBody>
          <a:bodyPr/>
          <a:lstStyle/>
          <a:p>
            <a:fld id="{48F63A3B-78C7-47BE-AE5E-E10140E04643}" type="slidenum">
              <a:rPr lang="en-US" smtClean="0"/>
            </a:fld>
            <a:endParaRPr lang="en-US" dirty="0"/>
          </a:p>
        </p:txBody>
      </p:sp>
      <p:sp>
        <p:nvSpPr>
          <p:cNvPr id="27" name="文本框 26"/>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481728"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a:solidFill>
                  <a:srgbClr val="000066"/>
                </a:solidFill>
                <a:latin typeface="微软雅黑" panose="020B0503020204020204" pitchFamily="34" charset="-122"/>
                <a:ea typeface="微软雅黑" panose="020B0503020204020204" pitchFamily="34" charset="-122"/>
              </a:rPr>
              <a:t>(3) </a:t>
            </a:r>
            <a:r>
              <a:rPr lang="zh-CN" altLang="en-US" sz="1600" b="1">
                <a:solidFill>
                  <a:srgbClr val="000066"/>
                </a:solidFill>
                <a:latin typeface="微软雅黑" panose="020B0503020204020204" pitchFamily="34" charset="-122"/>
                <a:ea typeface="微软雅黑" panose="020B0503020204020204" pitchFamily="34" charset="-122"/>
              </a:rPr>
              <a:t>椒盐噪声</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        椒盐噪声也称为脉冲噪声，是图像中经常见到的一种噪声，它是一种随机出现的白点或者黑点，可能是亮的区域有黑色像素或是在暗的区域有白色像素（或是两者皆有）。椒盐噪声的成因可能是影像讯号受到突如其来的强烈干扰而产生、快速瞬变、误切换、数位转换或位传输错误等。例如失效的感应器导致像素值为最小值，饱和的感应器导致像素值为最大值（点，线）。</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r>
              <a:rPr lang="en-US" altLang="zh-CN" sz="1600" i="1" kern="100">
                <a:solidFill>
                  <a:srgbClr val="000000"/>
                </a:solidFill>
                <a:latin typeface="Times New Roman" panose="02020603050405020304" pitchFamily="18" charset="0"/>
                <a:cs typeface="Times New Roman" panose="02020603050405020304" pitchFamily="18" charset="0"/>
              </a:rPr>
              <a:t>f</a:t>
            </a:r>
            <a:r>
              <a:rPr lang="en-US" altLang="zh-CN" sz="1600" kern="100">
                <a:solidFill>
                  <a:srgbClr val="000000"/>
                </a:solidFill>
                <a:latin typeface="Times New Roman" panose="02020603050405020304" pitchFamily="18" charset="0"/>
                <a:cs typeface="Times New Roman" panose="02020603050405020304" pitchFamily="18" charset="0"/>
              </a:rPr>
              <a:t>(</a:t>
            </a:r>
            <a:r>
              <a:rPr lang="en-US" altLang="zh-CN" sz="1600" i="1" kern="100">
                <a:solidFill>
                  <a:srgbClr val="000000"/>
                </a:solidFill>
                <a:latin typeface="Times New Roman" panose="02020603050405020304" pitchFamily="18" charset="0"/>
                <a:cs typeface="Times New Roman" panose="02020603050405020304" pitchFamily="18" charset="0"/>
              </a:rPr>
              <a:t>x,y</a:t>
            </a:r>
            <a:r>
              <a:rPr lang="en-US" altLang="zh-CN" sz="1600" kern="100">
                <a:solidFill>
                  <a:srgbClr val="000000"/>
                </a:solidFill>
                <a:latin typeface="Times New Roman" panose="02020603050405020304" pitchFamily="18" charset="0"/>
                <a:cs typeface="Times New Roman" panose="02020603050405020304" pitchFamily="18" charset="0"/>
              </a:rPr>
              <a:t>)</a:t>
            </a:r>
            <a:r>
              <a:rPr lang="zh-CN" altLang="en-US" sz="1600" kern="100">
                <a:solidFill>
                  <a:srgbClr val="000000"/>
                </a:solidFill>
                <a:latin typeface="Times New Roman" panose="02020603050405020304" pitchFamily="18" charset="0"/>
                <a:cs typeface="Times New Roman" panose="02020603050405020304" pitchFamily="18" charset="0"/>
              </a:rPr>
              <a:t>为原始图像，</a:t>
            </a:r>
            <a:r>
              <a:rPr lang="en-US" altLang="zh-CN" sz="1600" i="1" kern="100">
                <a:solidFill>
                  <a:srgbClr val="000000"/>
                </a:solidFill>
                <a:latin typeface="Times New Roman" panose="02020603050405020304" pitchFamily="18" charset="0"/>
                <a:cs typeface="Times New Roman" panose="02020603050405020304" pitchFamily="18" charset="0"/>
              </a:rPr>
              <a:t>g</a:t>
            </a:r>
            <a:r>
              <a:rPr lang="en-US" altLang="zh-CN" sz="1600" kern="100">
                <a:solidFill>
                  <a:srgbClr val="000000"/>
                </a:solidFill>
                <a:latin typeface="Times New Roman" panose="02020603050405020304" pitchFamily="18" charset="0"/>
                <a:cs typeface="Times New Roman" panose="02020603050405020304" pitchFamily="18" charset="0"/>
              </a:rPr>
              <a:t>(</a:t>
            </a:r>
            <a:r>
              <a:rPr lang="en-US" altLang="zh-CN" sz="1600" i="1" kern="100">
                <a:solidFill>
                  <a:srgbClr val="000000"/>
                </a:solidFill>
                <a:latin typeface="Times New Roman" panose="02020603050405020304" pitchFamily="18" charset="0"/>
                <a:cs typeface="Times New Roman" panose="02020603050405020304" pitchFamily="18" charset="0"/>
              </a:rPr>
              <a:t>x,y</a:t>
            </a:r>
            <a:r>
              <a:rPr lang="en-US" altLang="zh-CN" sz="1600" kern="100">
                <a:solidFill>
                  <a:srgbClr val="000000"/>
                </a:solidFill>
                <a:latin typeface="Times New Roman" panose="02020603050405020304" pitchFamily="18" charset="0"/>
                <a:cs typeface="Times New Roman" panose="02020603050405020304" pitchFamily="18" charset="0"/>
              </a:rPr>
              <a:t>)</a:t>
            </a:r>
            <a:r>
              <a:rPr lang="zh-CN" altLang="en-US" sz="1600" kern="100">
                <a:solidFill>
                  <a:srgbClr val="000000"/>
                </a:solidFill>
                <a:latin typeface="Times New Roman" panose="02020603050405020304" pitchFamily="18" charset="0"/>
                <a:cs typeface="Times New Roman" panose="02020603050405020304" pitchFamily="18" charset="0"/>
              </a:rPr>
              <a:t> 为椒盐噪声污染的图像，椒盐噪声的生成模型为：</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9"/>
          <p:cNvGraphicFramePr>
            <a:graphicFrameLocks noChangeAspect="1"/>
          </p:cNvGraphicFramePr>
          <p:nvPr/>
        </p:nvGraphicFramePr>
        <p:xfrm>
          <a:off x="2573338" y="3329907"/>
          <a:ext cx="1638300" cy="327025"/>
        </p:xfrm>
        <a:graphic>
          <a:graphicData uri="http://schemas.openxmlformats.org/presentationml/2006/ole">
            <mc:AlternateContent xmlns:mc="http://schemas.openxmlformats.org/markup-compatibility/2006">
              <mc:Choice xmlns:v="urn:schemas-microsoft-com:vml" Requires="v">
                <p:oleObj spid="_x0000_s20523" name="Equation" r:id="rId1" imgW="837565" imgH="165100" progId="Equation.DSMT4">
                  <p:embed/>
                </p:oleObj>
              </mc:Choice>
              <mc:Fallback>
                <p:oleObj name="Equation" r:id="rId1" imgW="837565" imgH="16510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338" y="3329907"/>
                        <a:ext cx="16383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10"/>
          <p:cNvGraphicFramePr>
            <a:graphicFrameLocks noChangeAspect="1"/>
          </p:cNvGraphicFramePr>
          <p:nvPr/>
        </p:nvGraphicFramePr>
        <p:xfrm>
          <a:off x="2573338" y="3742851"/>
          <a:ext cx="1949450" cy="333375"/>
        </p:xfrm>
        <a:graphic>
          <a:graphicData uri="http://schemas.openxmlformats.org/presentationml/2006/ole">
            <mc:AlternateContent xmlns:mc="http://schemas.openxmlformats.org/markup-compatibility/2006">
              <mc:Choice xmlns:v="urn:schemas-microsoft-com:vml" Requires="v">
                <p:oleObj spid="_x0000_s20524" name="Equation" r:id="rId3" imgW="977265" imgH="165100" progId="Equation.DSMT4">
                  <p:embed/>
                </p:oleObj>
              </mc:Choice>
              <mc:Fallback>
                <p:oleObj name="Equation" r:id="rId3" imgW="977265" imgH="165100" progId="Equation.DSMT4">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338" y="3742851"/>
                        <a:ext cx="1949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2573338" y="4222944"/>
          <a:ext cx="1903413" cy="328613"/>
        </p:xfrm>
        <a:graphic>
          <a:graphicData uri="http://schemas.openxmlformats.org/presentationml/2006/ole">
            <mc:AlternateContent xmlns:mc="http://schemas.openxmlformats.org/markup-compatibility/2006">
              <mc:Choice xmlns:v="urn:schemas-microsoft-com:vml" Requires="v">
                <p:oleObj spid="_x0000_s20525" name="Equation" r:id="rId5" imgW="1905000" imgH="330835" progId="Equation.DSMT4">
                  <p:embed/>
                </p:oleObj>
              </mc:Choice>
              <mc:Fallback>
                <p:oleObj name="Equation" r:id="rId5" imgW="1905000" imgH="330835" progId="Equation.DSMT4">
                  <p:embed/>
                  <p:pic>
                    <p:nvPicPr>
                      <p:cNvPr id="0" name="图片 6"/>
                      <p:cNvPicPr/>
                      <p:nvPr/>
                    </p:nvPicPr>
                    <p:blipFill>
                      <a:blip r:embed="rId6"/>
                      <a:stretch>
                        <a:fillRect/>
                      </a:stretch>
                    </p:blipFill>
                    <p:spPr>
                      <a:xfrm>
                        <a:off x="2573338" y="4222944"/>
                        <a:ext cx="1903413" cy="328613"/>
                      </a:xfrm>
                      <a:prstGeom prst="rect">
                        <a:avLst/>
                      </a:prstGeom>
                    </p:spPr>
                  </p:pic>
                </p:oleObj>
              </mc:Fallback>
            </mc:AlternateContent>
          </a:graphicData>
        </a:graphic>
      </p:graphicFrame>
      <p:sp>
        <p:nvSpPr>
          <p:cNvPr id="8" name="文本框 7"/>
          <p:cNvSpPr txBox="1"/>
          <p:nvPr/>
        </p:nvSpPr>
        <p:spPr>
          <a:xfrm>
            <a:off x="459946" y="104707"/>
            <a:ext cx="2676566" cy="338554"/>
          </a:xfrm>
          <a:prstGeom prst="rect">
            <a:avLst/>
          </a:prstGeom>
          <a:noFill/>
        </p:spPr>
        <p:txBody>
          <a:bodyPr wrap="square" rtlCol="0">
            <a:spAutoFit/>
          </a:bodyPr>
          <a:lstStyle/>
          <a:p>
            <a:pPr algn="ctr"/>
            <a:r>
              <a:rPr lang="zh-CN" altLang="en-US" sz="1600" b="1">
                <a:solidFill>
                  <a:srgbClr val="000000"/>
                </a:solidFill>
                <a:latin typeface="微软雅黑" panose="020B0503020204020204" pitchFamily="34" charset="-122"/>
                <a:ea typeface="微软雅黑" panose="020B0503020204020204" pitchFamily="34" charset="-122"/>
              </a:rPr>
              <a:t>二、</a:t>
            </a:r>
            <a:r>
              <a:rPr lang="zh-CN" altLang="en-US" sz="1600" b="1">
                <a:solidFill>
                  <a:srgbClr val="000066"/>
                </a:solidFill>
                <a:latin typeface="微软雅黑" panose="020B0503020204020204" pitchFamily="34" charset="-122"/>
                <a:ea typeface="微软雅黑" panose="020B0503020204020204" pitchFamily="34" charset="-122"/>
              </a:rPr>
              <a:t>噪声模型</a:t>
            </a:r>
            <a:endParaRPr lang="en-US" altLang="zh-CN" sz="1600" b="1">
              <a:solidFill>
                <a:srgbClr val="000066"/>
              </a:solidFill>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0B287973-382D-4D8D-A764-4A49815A70F0}"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51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伽马噪声</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伽马噪声的概率密度函数由下式给出：</a:t>
            </a:r>
            <a:endParaRPr lang="en-US" altLang="zh-CN"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其中，</a:t>
            </a:r>
            <a:r>
              <a:rPr lang="en-US" altLang="zh-CN" sz="1600" kern="100">
                <a:solidFill>
                  <a:srgbClr val="000000"/>
                </a:solidFill>
                <a:latin typeface="Times New Roman" panose="02020603050405020304" pitchFamily="18" charset="0"/>
                <a:cs typeface="Times New Roman" panose="02020603050405020304" pitchFamily="18" charset="0"/>
              </a:rPr>
              <a:t>a&gt;0</a:t>
            </a:r>
            <a:r>
              <a:rPr lang="zh-CN" altLang="en-US" sz="1600" kern="100">
                <a:solidFill>
                  <a:srgbClr val="000000"/>
                </a:solidFill>
                <a:latin typeface="Times New Roman" panose="02020603050405020304" pitchFamily="18" charset="0"/>
                <a:cs typeface="Times New Roman" panose="02020603050405020304" pitchFamily="18" charset="0"/>
              </a:rPr>
              <a:t>，</a:t>
            </a:r>
            <a:r>
              <a:rPr lang="en-US" altLang="zh-CN" sz="1600" kern="100">
                <a:solidFill>
                  <a:srgbClr val="000000"/>
                </a:solidFill>
                <a:latin typeface="Times New Roman" panose="02020603050405020304" pitchFamily="18" charset="0"/>
                <a:cs typeface="Times New Roman" panose="02020603050405020304" pitchFamily="18" charset="0"/>
              </a:rPr>
              <a:t>b</a:t>
            </a:r>
            <a:r>
              <a:rPr lang="zh-CN" altLang="en-US" sz="1600" kern="100">
                <a:solidFill>
                  <a:srgbClr val="000000"/>
                </a:solidFill>
                <a:latin typeface="Times New Roman" panose="02020603050405020304" pitchFamily="18" charset="0"/>
                <a:cs typeface="Times New Roman" panose="02020603050405020304" pitchFamily="18" charset="0"/>
              </a:rPr>
              <a:t>为正整数。其密度的均值和方差</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伽马噪声：激光成像</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165509" y="1565280"/>
          <a:ext cx="2453957" cy="859990"/>
        </p:xfrm>
        <a:graphic>
          <a:graphicData uri="http://schemas.openxmlformats.org/presentationml/2006/ole">
            <mc:AlternateContent xmlns:mc="http://schemas.openxmlformats.org/markup-compatibility/2006">
              <mc:Choice xmlns:v="urn:schemas-microsoft-com:vml" Requires="v">
                <p:oleObj spid="_x0000_s21547" name="Equation" r:id="rId1" imgW="3524885" imgH="1235710" progId="Equation.DSMT4">
                  <p:embed/>
                </p:oleObj>
              </mc:Choice>
              <mc:Fallback>
                <p:oleObj name="Equation" r:id="rId1" imgW="3524885" imgH="1235710" progId="Equation.DSMT4">
                  <p:embed/>
                  <p:pic>
                    <p:nvPicPr>
                      <p:cNvPr id="0" name="图片 2"/>
                      <p:cNvPicPr/>
                      <p:nvPr/>
                    </p:nvPicPr>
                    <p:blipFill>
                      <a:blip r:embed="rId2"/>
                      <a:stretch>
                        <a:fillRect/>
                      </a:stretch>
                    </p:blipFill>
                    <p:spPr>
                      <a:xfrm>
                        <a:off x="2165509" y="1565280"/>
                        <a:ext cx="2453957" cy="859990"/>
                      </a:xfrm>
                      <a:prstGeom prst="rect">
                        <a:avLst/>
                      </a:prstGeom>
                    </p:spPr>
                  </p:pic>
                </p:oleObj>
              </mc:Fallback>
            </mc:AlternateContent>
          </a:graphicData>
        </a:graphic>
      </p:graphicFrame>
      <p:graphicFrame>
        <p:nvGraphicFramePr>
          <p:cNvPr id="10" name="Object 5"/>
          <p:cNvGraphicFramePr>
            <a:graphicFrameLocks noChangeAspect="1"/>
          </p:cNvGraphicFramePr>
          <p:nvPr/>
        </p:nvGraphicFramePr>
        <p:xfrm>
          <a:off x="2993167" y="2983815"/>
          <a:ext cx="798639" cy="464863"/>
        </p:xfrm>
        <a:graphic>
          <a:graphicData uri="http://schemas.openxmlformats.org/presentationml/2006/ole">
            <mc:AlternateContent xmlns:mc="http://schemas.openxmlformats.org/markup-compatibility/2006">
              <mc:Choice xmlns:v="urn:schemas-microsoft-com:vml" Requires="v">
                <p:oleObj spid="_x0000_s21548" name="" r:id="rId3" imgW="410845" imgH="398145" progId="Equation.DSMT4">
                  <p:embed/>
                </p:oleObj>
              </mc:Choice>
              <mc:Fallback>
                <p:oleObj name="" r:id="rId3" imgW="410845" imgH="398145" progId="Equation.DSMT4">
                  <p:embed/>
                  <p:pic>
                    <p:nvPicPr>
                      <p:cNvPr id="0" name="图片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167" y="2983815"/>
                        <a:ext cx="798639" cy="464863"/>
                      </a:xfrm>
                      <a:prstGeom prst="rect">
                        <a:avLst/>
                      </a:prstGeom>
                      <a:noFill/>
                      <a:ln>
                        <a:noFill/>
                      </a:ln>
                    </p:spPr>
                  </p:pic>
                </p:oleObj>
              </mc:Fallback>
            </mc:AlternateContent>
          </a:graphicData>
        </a:graphic>
      </p:graphicFrame>
      <p:graphicFrame>
        <p:nvGraphicFramePr>
          <p:cNvPr id="11" name="Object 6"/>
          <p:cNvGraphicFramePr/>
          <p:nvPr/>
        </p:nvGraphicFramePr>
        <p:xfrm>
          <a:off x="2938303" y="3664099"/>
          <a:ext cx="920465" cy="444605"/>
        </p:xfrm>
        <a:graphic>
          <a:graphicData uri="http://schemas.openxmlformats.org/presentationml/2006/ole">
            <mc:AlternateContent xmlns:mc="http://schemas.openxmlformats.org/markup-compatibility/2006">
              <mc:Choice xmlns:v="urn:schemas-microsoft-com:vml" Requires="v">
                <p:oleObj spid="_x0000_s21549" name="" r:id="rId5" imgW="537845" imgH="396875" progId="Equation.DSMT4">
                  <p:embed/>
                </p:oleObj>
              </mc:Choice>
              <mc:Fallback>
                <p:oleObj name="" r:id="rId5" imgW="537845" imgH="396875" progId="Equation.DSMT4">
                  <p:embed/>
                  <p:pic>
                    <p:nvPicPr>
                      <p:cNvPr id="0" name="图片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303" y="3664099"/>
                        <a:ext cx="920465" cy="444605"/>
                      </a:xfrm>
                      <a:prstGeom prst="rect">
                        <a:avLst/>
                      </a:prstGeom>
                      <a:noFill/>
                      <a:ln>
                        <a:noFill/>
                      </a:ln>
                    </p:spPr>
                  </p:pic>
                </p:oleObj>
              </mc:Fallback>
            </mc:AlternateContent>
          </a:graphicData>
        </a:graphic>
      </p:graphicFrame>
      <p:pic>
        <p:nvPicPr>
          <p:cNvPr id="12" name="Picture 7" de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112" y="2857441"/>
            <a:ext cx="2002157" cy="178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fld id="{84BAB1BF-D9B4-48FF-8F8B-C44411A16A6E}"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瑞利噪声</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瑞利噪声的概率密度函数由下式给出：</a:t>
            </a:r>
            <a:endParaRPr lang="en-US" altLang="zh-CN"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概率密度的均值和方差</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瑞利噪声：深度成像、超声波图像</a:t>
            </a: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169160" y="1598755"/>
          <a:ext cx="2446655" cy="781110"/>
        </p:xfrm>
        <a:graphic>
          <a:graphicData uri="http://schemas.openxmlformats.org/presentationml/2006/ole">
            <mc:AlternateContent xmlns:mc="http://schemas.openxmlformats.org/markup-compatibility/2006">
              <mc:Choice xmlns:v="urn:schemas-microsoft-com:vml" Requires="v">
                <p:oleObj spid="_x0000_s22571" name="Equation" r:id="rId1" imgW="3159125" imgH="1009015" progId="Equation.DSMT4">
                  <p:embed/>
                </p:oleObj>
              </mc:Choice>
              <mc:Fallback>
                <p:oleObj name="Equation" r:id="rId1" imgW="3159125" imgH="1009015" progId="Equation.DSMT4">
                  <p:embed/>
                  <p:pic>
                    <p:nvPicPr>
                      <p:cNvPr id="0" name="图片 2"/>
                      <p:cNvPicPr/>
                      <p:nvPr/>
                    </p:nvPicPr>
                    <p:blipFill>
                      <a:blip r:embed="rId2"/>
                      <a:stretch>
                        <a:fillRect/>
                      </a:stretch>
                    </p:blipFill>
                    <p:spPr>
                      <a:xfrm>
                        <a:off x="2169160" y="1598755"/>
                        <a:ext cx="2446655" cy="781110"/>
                      </a:xfrm>
                      <a:prstGeom prst="rect">
                        <a:avLst/>
                      </a:prstGeom>
                    </p:spPr>
                  </p:pic>
                </p:oleObj>
              </mc:Fallback>
            </mc:AlternateContent>
          </a:graphicData>
        </a:graphic>
      </p:graphicFrame>
      <p:graphicFrame>
        <p:nvGraphicFramePr>
          <p:cNvPr id="9" name="Object 5"/>
          <p:cNvGraphicFramePr>
            <a:graphicFrameLocks noChangeAspect="1"/>
          </p:cNvGraphicFramePr>
          <p:nvPr/>
        </p:nvGraphicFramePr>
        <p:xfrm>
          <a:off x="2644903" y="3042180"/>
          <a:ext cx="1319466" cy="362139"/>
        </p:xfrm>
        <a:graphic>
          <a:graphicData uri="http://schemas.openxmlformats.org/presentationml/2006/ole">
            <mc:AlternateContent xmlns:mc="http://schemas.openxmlformats.org/markup-compatibility/2006">
              <mc:Choice xmlns:v="urn:schemas-microsoft-com:vml" Requires="v">
                <p:oleObj spid="_x0000_s22572" name="" r:id="rId3" imgW="881380" imgH="242570" progId="Equation.DSMT4">
                  <p:embed/>
                </p:oleObj>
              </mc:Choice>
              <mc:Fallback>
                <p:oleObj name="" r:id="rId3" imgW="881380" imgH="242570" progId="Equation.DSMT4">
                  <p:embed/>
                  <p:pic>
                    <p:nvPicPr>
                      <p:cNvPr id="0" name="图片 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903" y="3042180"/>
                        <a:ext cx="1319466" cy="362139"/>
                      </a:xfrm>
                      <a:prstGeom prst="rect">
                        <a:avLst/>
                      </a:prstGeom>
                      <a:noFill/>
                      <a:ln>
                        <a:noFill/>
                      </a:ln>
                    </p:spPr>
                  </p:pic>
                </p:oleObj>
              </mc:Fallback>
            </mc:AlternateContent>
          </a:graphicData>
        </a:graphic>
      </p:graphicFrame>
      <p:graphicFrame>
        <p:nvGraphicFramePr>
          <p:cNvPr id="13" name="Object 6"/>
          <p:cNvGraphicFramePr/>
          <p:nvPr/>
        </p:nvGraphicFramePr>
        <p:xfrm>
          <a:off x="2872551" y="3687669"/>
          <a:ext cx="1091818" cy="371705"/>
        </p:xfrm>
        <a:graphic>
          <a:graphicData uri="http://schemas.openxmlformats.org/presentationml/2006/ole">
            <mc:AlternateContent xmlns:mc="http://schemas.openxmlformats.org/markup-compatibility/2006">
              <mc:Choice xmlns:v="urn:schemas-microsoft-com:vml" Requires="v">
                <p:oleObj spid="_x0000_s22573" name="" r:id="rId5" imgW="881380" imgH="395605" progId="Equation.DSMT4">
                  <p:embed/>
                </p:oleObj>
              </mc:Choice>
              <mc:Fallback>
                <p:oleObj name="" r:id="rId5" imgW="881380" imgH="395605" progId="Equation.DSMT4">
                  <p:embed/>
                  <p:pic>
                    <p:nvPicPr>
                      <p:cNvPr id="0" name="图片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2551" y="3687669"/>
                        <a:ext cx="1091818" cy="371705"/>
                      </a:xfrm>
                      <a:prstGeom prst="rect">
                        <a:avLst/>
                      </a:prstGeom>
                      <a:noFill/>
                      <a:ln>
                        <a:noFill/>
                      </a:ln>
                    </p:spPr>
                  </p:pic>
                </p:oleObj>
              </mc:Fallback>
            </mc:AlternateContent>
          </a:graphicData>
        </a:graphic>
      </p:graphicFrame>
      <p:pic>
        <p:nvPicPr>
          <p:cNvPr id="14" name="Picture 7" descr="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907" y="2446414"/>
            <a:ext cx="2482651" cy="220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7A73003A-D294-45B5-B6A7-BCE682809C0C}"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61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均匀分布噪声</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均匀分布噪声的概率密度函数由下式给出：</a:t>
            </a:r>
            <a:endParaRPr lang="en-US" altLang="zh-CN"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概率密度的均值和方差</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273541" y="1497267"/>
          <a:ext cx="2237893" cy="849693"/>
        </p:xfrm>
        <a:graphic>
          <a:graphicData uri="http://schemas.openxmlformats.org/presentationml/2006/ole">
            <mc:AlternateContent xmlns:mc="http://schemas.openxmlformats.org/markup-compatibility/2006">
              <mc:Choice xmlns:v="urn:schemas-microsoft-com:vml" Requires="v">
                <p:oleObj spid="_x0000_s23595" name="Equation" r:id="rId1" imgW="3221990" imgH="1223645" progId="Equation.DSMT4">
                  <p:embed/>
                </p:oleObj>
              </mc:Choice>
              <mc:Fallback>
                <p:oleObj name="Equation" r:id="rId1" imgW="3221990" imgH="1223645" progId="Equation.DSMT4">
                  <p:embed/>
                  <p:pic>
                    <p:nvPicPr>
                      <p:cNvPr id="0" name="图片 2"/>
                      <p:cNvPicPr/>
                      <p:nvPr/>
                    </p:nvPicPr>
                    <p:blipFill>
                      <a:blip r:embed="rId2"/>
                      <a:stretch>
                        <a:fillRect/>
                      </a:stretch>
                    </p:blipFill>
                    <p:spPr>
                      <a:xfrm>
                        <a:off x="2273541" y="1497267"/>
                        <a:ext cx="2237893" cy="849693"/>
                      </a:xfrm>
                      <a:prstGeom prst="rect">
                        <a:avLst/>
                      </a:prstGeom>
                    </p:spPr>
                  </p:pic>
                </p:oleObj>
              </mc:Fallback>
            </mc:AlternateContent>
          </a:graphicData>
        </a:graphic>
      </p:graphicFrame>
      <p:graphicFrame>
        <p:nvGraphicFramePr>
          <p:cNvPr id="10" name="Object 4"/>
          <p:cNvGraphicFramePr/>
          <p:nvPr/>
        </p:nvGraphicFramePr>
        <p:xfrm>
          <a:off x="2768981" y="2783718"/>
          <a:ext cx="1043785" cy="486208"/>
        </p:xfrm>
        <a:graphic>
          <a:graphicData uri="http://schemas.openxmlformats.org/presentationml/2006/ole">
            <mc:AlternateContent xmlns:mc="http://schemas.openxmlformats.org/markup-compatibility/2006">
              <mc:Choice xmlns:v="urn:schemas-microsoft-com:vml" Requires="v">
                <p:oleObj spid="_x0000_s23596" name="" r:id="rId3" imgW="574675" imgH="396240" progId="Equation.DSMT4">
                  <p:embed/>
                </p:oleObj>
              </mc:Choice>
              <mc:Fallback>
                <p:oleObj name="" r:id="rId3" imgW="574675" imgH="396240" progId="Equation.DSMT4">
                  <p:embed/>
                  <p:pic>
                    <p:nvPicPr>
                      <p:cNvPr id="0" name="图片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981" y="2783718"/>
                        <a:ext cx="1043785" cy="486208"/>
                      </a:xfrm>
                      <a:prstGeom prst="rect">
                        <a:avLst/>
                      </a:prstGeom>
                      <a:noFill/>
                      <a:ln>
                        <a:noFill/>
                      </a:ln>
                    </p:spPr>
                  </p:pic>
                </p:oleObj>
              </mc:Fallback>
            </mc:AlternateContent>
          </a:graphicData>
        </a:graphic>
      </p:graphicFrame>
      <p:graphicFrame>
        <p:nvGraphicFramePr>
          <p:cNvPr id="11" name="Object 5"/>
          <p:cNvGraphicFramePr/>
          <p:nvPr/>
        </p:nvGraphicFramePr>
        <p:xfrm>
          <a:off x="2734817" y="3361055"/>
          <a:ext cx="1315339" cy="516001"/>
        </p:xfrm>
        <a:graphic>
          <a:graphicData uri="http://schemas.openxmlformats.org/presentationml/2006/ole">
            <mc:AlternateContent xmlns:mc="http://schemas.openxmlformats.org/markup-compatibility/2006">
              <mc:Choice xmlns:v="urn:schemas-microsoft-com:vml" Requires="v">
                <p:oleObj spid="_x0000_s23597" name="" r:id="rId5" imgW="855980" imgH="421640" progId="Equation.DSMT4">
                  <p:embed/>
                </p:oleObj>
              </mc:Choice>
              <mc:Fallback>
                <p:oleObj name="" r:id="rId5" imgW="855980" imgH="421640" progId="Equation.DSMT4">
                  <p:embed/>
                  <p:pic>
                    <p:nvPicPr>
                      <p:cNvPr id="0" name="图片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817" y="3361055"/>
                        <a:ext cx="1315339" cy="516001"/>
                      </a:xfrm>
                      <a:prstGeom prst="rect">
                        <a:avLst/>
                      </a:prstGeom>
                      <a:noFill/>
                      <a:ln>
                        <a:noFill/>
                      </a:ln>
                    </p:spPr>
                  </p:pic>
                </p:oleObj>
              </mc:Fallback>
            </mc:AlternateContent>
          </a:graphicData>
        </a:graphic>
      </p:graphicFrame>
      <p:pic>
        <p:nvPicPr>
          <p:cNvPr id="12" name="Picture 7" descr="junyu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500" y="2300461"/>
            <a:ext cx="23749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7B196B0D-33E3-4DEB-89A6-7F2C8F4ECBDA}"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225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图像中噪声的概率密度函数举例：</a:t>
            </a: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pic>
        <p:nvPicPr>
          <p:cNvPr id="4" name="Picture 4" descr="原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114" y="1141437"/>
            <a:ext cx="1961397" cy="19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6849" y="3090688"/>
            <a:ext cx="30710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用于说明噪声PDF特性的测试图</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pic>
        <p:nvPicPr>
          <p:cNvPr id="6" name="Picture 6" descr="概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876" y="1160016"/>
            <a:ext cx="3447610" cy="240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3180081" y="3630884"/>
            <a:ext cx="3759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附加高斯、瑞利和伽马噪声后的图像和直方图</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sp>
        <p:nvSpPr>
          <p:cNvPr id="8" name="Text Box 8"/>
          <p:cNvSpPr txBox="1">
            <a:spLocks noChangeArrowheads="1"/>
          </p:cNvSpPr>
          <p:nvPr/>
        </p:nvSpPr>
        <p:spPr bwMode="auto">
          <a:xfrm>
            <a:off x="26849" y="4584327"/>
            <a:ext cx="36310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注：比较直方图与噪声概率分布函数</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sp>
        <p:nvSpPr>
          <p:cNvPr id="2" name="文本框 1"/>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49C906DA-1392-4FCB-94ED-B4857CF19398}"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4892" y="117710"/>
            <a:ext cx="1527982"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6.1</a:t>
            </a:r>
            <a:r>
              <a:rPr lang="zh-CN" altLang="en-US" b="1" dirty="0">
                <a:solidFill>
                  <a:srgbClr val="000000"/>
                </a:solidFill>
                <a:latin typeface="微软雅黑" panose="020B0503020204020204" pitchFamily="34" charset="-122"/>
                <a:ea typeface="微软雅黑" panose="020B0503020204020204" pitchFamily="34" charset="-122"/>
              </a:rPr>
              <a:t> 问题引入</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5614988" y="154298"/>
            <a:ext cx="64633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背景</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6016" y="671361"/>
            <a:ext cx="3429000" cy="338554"/>
          </a:xfrm>
          <a:prstGeom prst="rect">
            <a:avLst/>
          </a:prstGeom>
          <a:noFill/>
        </p:spPr>
        <p:txBody>
          <a:bodyPr wrap="square">
            <a:spAutoFit/>
          </a:bodyPr>
          <a:lstStyle/>
          <a:p>
            <a:pPr marL="355600" indent="-342900">
              <a:spcBef>
                <a:spcPts val="1600"/>
              </a:spcBef>
              <a:buClr>
                <a:schemeClr val="accent6">
                  <a:lumMod val="75000"/>
                </a:schemeClr>
              </a:buClr>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为什么需要图像复原？</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97131" y="1181628"/>
            <a:ext cx="2900049" cy="3722558"/>
          </a:xfrm>
          <a:prstGeom prst="rect">
            <a:avLst/>
          </a:prstGeom>
          <a:noFill/>
        </p:spPr>
        <p:txBody>
          <a:bodyPr wrap="square">
            <a:spAutoFit/>
          </a:bodyPr>
          <a:lstStyle/>
          <a:p>
            <a:pPr algn="l">
              <a:lnSpc>
                <a:spcPts val="2100"/>
              </a:lnSpc>
              <a:spcBef>
                <a:spcPts val="600"/>
              </a:spcBef>
              <a:spcAft>
                <a:spcPts val="600"/>
              </a:spcAft>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现实成像总是不完美的：</a:t>
            </a:r>
            <a:endParaRPr lang="en-US" altLang="zh-CN" sz="1400" b="1" dirty="0">
              <a:latin typeface="微软雅黑" panose="020B0503020204020204" pitchFamily="34" charset="-122"/>
              <a:ea typeface="微软雅黑" panose="020B0503020204020204" pitchFamily="34" charset="-122"/>
            </a:endParaRPr>
          </a:p>
          <a:p>
            <a:pPr algn="l">
              <a:lnSpc>
                <a:spcPts val="2100"/>
              </a:lnSpc>
              <a:spcBef>
                <a:spcPts val="600"/>
              </a:spcBef>
              <a:spcAft>
                <a:spcPts val="600"/>
              </a:spcAft>
            </a:pPr>
            <a:r>
              <a:rPr lang="zh-CN" altLang="en-US" sz="1400" b="1" dirty="0">
                <a:latin typeface="微软雅黑" panose="020B0503020204020204" pitchFamily="34" charset="-122"/>
                <a:ea typeface="微软雅黑" panose="020B0503020204020204" pitchFamily="34" charset="-122"/>
              </a:rPr>
              <a:t>成像系统限制：</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光学镜头像差</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传感器噪声（如 </a:t>
            </a:r>
            <a:r>
              <a:rPr lang="en-US" altLang="zh-CN" sz="1400" b="1" dirty="0">
                <a:latin typeface="微软雅黑" panose="020B0503020204020204" pitchFamily="34" charset="-122"/>
                <a:ea typeface="微软雅黑" panose="020B0503020204020204" pitchFamily="34" charset="-122"/>
              </a:rPr>
              <a:t>CCD </a:t>
            </a:r>
            <a:r>
              <a:rPr lang="zh-CN" altLang="en-US" sz="1400" b="1" dirty="0">
                <a:latin typeface="微软雅黑" panose="020B0503020204020204" pitchFamily="34" charset="-122"/>
                <a:ea typeface="微软雅黑" panose="020B0503020204020204" pitchFamily="34" charset="-122"/>
              </a:rPr>
              <a:t>热噪声）</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相机抖动等导致图像模糊</a:t>
            </a:r>
            <a:endParaRPr lang="zh-CN" altLang="en-US" sz="1400" b="1" dirty="0">
              <a:latin typeface="微软雅黑" panose="020B0503020204020204" pitchFamily="34" charset="-122"/>
              <a:ea typeface="微软雅黑" panose="020B0503020204020204" pitchFamily="34" charset="-122"/>
            </a:endParaRPr>
          </a:p>
          <a:p>
            <a:pPr algn="l">
              <a:lnSpc>
                <a:spcPts val="2100"/>
              </a:lnSpc>
              <a:spcBef>
                <a:spcPts val="600"/>
              </a:spcBef>
              <a:spcAft>
                <a:spcPts val="600"/>
              </a:spcAft>
            </a:pPr>
            <a:r>
              <a:rPr lang="zh-CN" altLang="en-US" sz="1400" b="1" dirty="0">
                <a:latin typeface="微软雅黑" panose="020B0503020204020204" pitchFamily="34" charset="-122"/>
                <a:ea typeface="微软雅黑" panose="020B0503020204020204" pitchFamily="34" charset="-122"/>
              </a:rPr>
              <a:t>环境干扰：</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大气湍流（天文观测）</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电磁干扰（遥感成像）</a:t>
            </a:r>
            <a:endParaRPr lang="en-US" altLang="zh-CN" sz="1400" b="1" dirty="0">
              <a:latin typeface="微软雅黑" panose="020B0503020204020204" pitchFamily="34" charset="-122"/>
              <a:ea typeface="微软雅黑" panose="020B0503020204020204" pitchFamily="34" charset="-122"/>
            </a:endParaRPr>
          </a:p>
          <a:p>
            <a:pPr marL="285750" indent="-285750" algn="l">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散射效应（医学超声）等</a:t>
            </a:r>
            <a:endParaRPr lang="zh-CN" altLang="en-US" sz="1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932921" y="1181628"/>
            <a:ext cx="2900049" cy="2900794"/>
          </a:xfrm>
          <a:prstGeom prst="rect">
            <a:avLst/>
          </a:prstGeom>
          <a:noFill/>
        </p:spPr>
        <p:txBody>
          <a:bodyPr wrap="square">
            <a:spAutoFit/>
          </a:bodyPr>
          <a:lstStyle/>
          <a:p>
            <a:pPr algn="l">
              <a:lnSpc>
                <a:spcPts val="2100"/>
              </a:lnSpc>
              <a:spcBef>
                <a:spcPts val="600"/>
              </a:spcBef>
              <a:spcAft>
                <a:spcPts val="600"/>
              </a:spcAft>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应用驱动的迫切需求：</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黑洞成像</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en-US" altLang="zh-CN" sz="1400" b="1" dirty="0">
                <a:latin typeface="微软雅黑" panose="020B0503020204020204" pitchFamily="34" charset="-122"/>
                <a:ea typeface="微软雅黑" panose="020B0503020204020204" pitchFamily="34" charset="-122"/>
              </a:rPr>
              <a:t>CT </a:t>
            </a:r>
            <a:r>
              <a:rPr lang="zh-CN" altLang="en-US" sz="1400" b="1" dirty="0">
                <a:latin typeface="微软雅黑" panose="020B0503020204020204" pitchFamily="34" charset="-122"/>
                <a:ea typeface="微软雅黑" panose="020B0503020204020204" pitchFamily="34" charset="-122"/>
              </a:rPr>
              <a:t>肿瘤边缘提取</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遥感监测</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手机摄影 “夜景模式” </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监控视频超分辨率</a:t>
            </a:r>
            <a:endParaRPr lang="en-US" altLang="zh-CN" sz="1400" b="1" dirty="0">
              <a:latin typeface="微软雅黑" panose="020B0503020204020204" pitchFamily="34" charset="-122"/>
              <a:ea typeface="微软雅黑" panose="020B0503020204020204" pitchFamily="34" charset="-122"/>
            </a:endParaRPr>
          </a:p>
          <a:p>
            <a:pPr marL="285750" indent="-285750">
              <a:lnSpc>
                <a:spcPts val="2100"/>
              </a:lnSpc>
              <a:spcBef>
                <a:spcPts val="600"/>
              </a:spcBef>
              <a:spcAft>
                <a:spcPts val="600"/>
              </a:spcAft>
              <a:buClr>
                <a:schemeClr val="accent6">
                  <a:lumMod val="75000"/>
                </a:schemeClr>
              </a:buClr>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老照片修复</a:t>
            </a:r>
            <a:endParaRPr lang="zh-CN" altLang="en-US" sz="1400"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436CA721-65CC-4DC3-A1B7-4A6FE4ADE497}"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原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114" y="1141437"/>
            <a:ext cx="1961397" cy="19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6849" y="3090688"/>
            <a:ext cx="30710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用于说明噪声PDF特性的测试图</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pic>
        <p:nvPicPr>
          <p:cNvPr id="6" name="Picture 6" descr="概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876" y="1160016"/>
            <a:ext cx="3447610" cy="240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3180081" y="3630884"/>
            <a:ext cx="3759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附加指数、均匀和椒盐噪声后的图像和直方图</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sp>
        <p:nvSpPr>
          <p:cNvPr id="8" name="Text Box 8"/>
          <p:cNvSpPr txBox="1">
            <a:spLocks noChangeArrowheads="1"/>
          </p:cNvSpPr>
          <p:nvPr/>
        </p:nvSpPr>
        <p:spPr bwMode="auto">
          <a:xfrm>
            <a:off x="26849" y="4584327"/>
            <a:ext cx="36310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kern="100">
                <a:solidFill>
                  <a:srgbClr val="000000"/>
                </a:solidFill>
                <a:latin typeface="Times New Roman" panose="02020603050405020304" pitchFamily="18" charset="0"/>
                <a:ea typeface="+mn-ea"/>
                <a:cs typeface="Times New Roman" panose="02020603050405020304" pitchFamily="18" charset="0"/>
              </a:rPr>
              <a:t>注：比较直方图与噪声概率分布函数</a:t>
            </a:r>
            <a:endParaRPr lang="zh-CN" altLang="en-US" sz="1400" kern="100">
              <a:solidFill>
                <a:srgbClr val="000000"/>
              </a:solidFill>
              <a:latin typeface="Times New Roman" panose="02020603050405020304" pitchFamily="18" charset="0"/>
              <a:ea typeface="+mn-ea"/>
              <a:cs typeface="Times New Roman" panose="02020603050405020304" pitchFamily="18" charset="0"/>
            </a:endParaRPr>
          </a:p>
        </p:txBody>
      </p:sp>
      <p:sp>
        <p:nvSpPr>
          <p:cNvPr id="2" name="文本框 1"/>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4F8330F0-B495-430C-B234-D441AFBD39F5}"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524627" y="195163"/>
            <a:ext cx="1200138"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14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非加性噪声</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        非加性噪声往往是图像依赖型噪声，有两种典型形式：乘性相干斑噪声和泊松噪声。前者往往出现在合成孔径雷达（</a:t>
            </a:r>
            <a:r>
              <a:rPr lang="en-US" altLang="zh-CN" sz="1600" kern="100">
                <a:solidFill>
                  <a:srgbClr val="000000"/>
                </a:solidFill>
                <a:latin typeface="Times New Roman" panose="02020603050405020304" pitchFamily="18" charset="0"/>
                <a:cs typeface="Times New Roman" panose="02020603050405020304" pitchFamily="18" charset="0"/>
              </a:rPr>
              <a:t>SAR</a:t>
            </a:r>
            <a:r>
              <a:rPr lang="zh-CN" altLang="en-US" sz="1600" kern="100">
                <a:solidFill>
                  <a:srgbClr val="000000"/>
                </a:solidFill>
                <a:latin typeface="Times New Roman" panose="02020603050405020304" pitchFamily="18" charset="0"/>
                <a:cs typeface="Times New Roman" panose="02020603050405020304" pitchFamily="18" charset="0"/>
              </a:rPr>
              <a:t>）、激光成像、超声成像等过程，而后者往往出现在医学显微成像、天文成像中。</a:t>
            </a:r>
            <a:endParaRPr lang="zh-CN" altLang="en-US" sz="1600"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r>
              <a:rPr lang="en-US" altLang="zh-CN" sz="1600" b="1">
                <a:solidFill>
                  <a:srgbClr val="000066"/>
                </a:solidFill>
                <a:latin typeface="微软雅黑" panose="020B0503020204020204" pitchFamily="34" charset="-122"/>
                <a:ea typeface="微软雅黑" panose="020B0503020204020204" pitchFamily="34" charset="-122"/>
              </a:rPr>
              <a:t>(1) </a:t>
            </a:r>
            <a:r>
              <a:rPr lang="zh-CN" altLang="en-US" sz="1600" b="1">
                <a:solidFill>
                  <a:srgbClr val="000066"/>
                </a:solidFill>
                <a:latin typeface="微软雅黑" panose="020B0503020204020204" pitchFamily="34" charset="-122"/>
                <a:ea typeface="微软雅黑" panose="020B0503020204020204" pitchFamily="34" charset="-122"/>
              </a:rPr>
              <a:t>乘性相干斑噪声及其高斯化处理 </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a:solidFill>
                  <a:srgbClr val="000000"/>
                </a:solidFill>
                <a:latin typeface="Times New Roman" panose="02020603050405020304" pitchFamily="18" charset="0"/>
                <a:cs typeface="Times New Roman" panose="02020603050405020304" pitchFamily="18" charset="0"/>
              </a:rPr>
              <a:t>        在各种主动成像系统中，如</a:t>
            </a:r>
            <a:r>
              <a:rPr lang="en-US" altLang="zh-CN" sz="1600" kern="100">
                <a:solidFill>
                  <a:srgbClr val="000000"/>
                </a:solidFill>
                <a:latin typeface="Times New Roman" panose="02020603050405020304" pitchFamily="18" charset="0"/>
                <a:cs typeface="Times New Roman" panose="02020603050405020304" pitchFamily="18" charset="0"/>
              </a:rPr>
              <a:t>SAR</a:t>
            </a:r>
            <a:r>
              <a:rPr lang="zh-CN" altLang="en-US" sz="1600" kern="100">
                <a:solidFill>
                  <a:srgbClr val="000000"/>
                </a:solidFill>
                <a:latin typeface="Times New Roman" panose="02020603050405020304" pitchFamily="18" charset="0"/>
                <a:cs typeface="Times New Roman" panose="02020603050405020304" pitchFamily="18" charset="0"/>
              </a:rPr>
              <a:t>、激光或者超声成像中噪声特性往往表现为信号依赖的乘性噪声。假设潜在未知信号</a:t>
            </a:r>
            <a:r>
              <a:rPr lang="en-US" altLang="zh-CN" sz="1600" i="1" kern="100">
                <a:solidFill>
                  <a:srgbClr val="000000"/>
                </a:solidFill>
                <a:latin typeface="Times New Roman" panose="02020603050405020304" pitchFamily="18" charset="0"/>
                <a:cs typeface="Times New Roman" panose="02020603050405020304" pitchFamily="18" charset="0"/>
              </a:rPr>
              <a:t>u</a:t>
            </a:r>
            <a:r>
              <a:rPr lang="zh-CN" altLang="en-US" sz="1600" kern="100">
                <a:solidFill>
                  <a:srgbClr val="000000"/>
                </a:solidFill>
                <a:latin typeface="Times New Roman" panose="02020603050405020304" pitchFamily="18" charset="0"/>
                <a:cs typeface="Times New Roman" panose="02020603050405020304" pitchFamily="18" charset="0"/>
              </a:rPr>
              <a:t>的数据被乘性噪声污染后的观测数据为</a:t>
            </a:r>
            <a:r>
              <a:rPr lang="en-US" altLang="zh-CN" sz="1600" i="1" kern="100">
                <a:solidFill>
                  <a:srgbClr val="000000"/>
                </a:solidFill>
                <a:latin typeface="Times New Roman" panose="02020603050405020304" pitchFamily="18" charset="0"/>
                <a:cs typeface="Times New Roman" panose="02020603050405020304" pitchFamily="18" charset="0"/>
              </a:rPr>
              <a:t>f</a:t>
            </a:r>
            <a:endParaRPr lang="zh-CN" altLang="en-US" sz="1600" i="1" kern="1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r>
              <a:rPr lang="zh-CN" altLang="en-US" sz="1600">
                <a:solidFill>
                  <a:srgbClr val="000000"/>
                </a:solidFill>
                <a:latin typeface="Times New Roman" panose="02020603050405020304" pitchFamily="18" charset="0"/>
                <a:cs typeface="Times New Roman" panose="02020603050405020304" pitchFamily="18" charset="0"/>
              </a:rPr>
              <a:t>常用的观察模型是</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a:solidFill>
                  <a:srgbClr val="000000"/>
                </a:solidFill>
                <a:latin typeface="Times New Roman" panose="02020603050405020304" pitchFamily="18" charset="0"/>
                <a:cs typeface="Times New Roman" panose="02020603050405020304" pitchFamily="18" charset="0"/>
              </a:rPr>
              <a:t>第</a:t>
            </a:r>
            <a:r>
              <a:rPr lang="en-US" altLang="zh-CN" sz="1600" i="1">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个像素处噪声</a:t>
            </a:r>
            <a:r>
              <a:rPr lang="en-US" altLang="zh-CN" sz="1600" i="1">
                <a:solidFill>
                  <a:srgbClr val="000000"/>
                </a:solidFill>
                <a:latin typeface="Times New Roman" panose="02020603050405020304" pitchFamily="18" charset="0"/>
                <a:cs typeface="Times New Roman" panose="02020603050405020304" pitchFamily="18" charset="0"/>
              </a:rPr>
              <a:t>η</a:t>
            </a:r>
            <a:r>
              <a:rPr lang="zh-CN" altLang="en-US" sz="1600">
                <a:solidFill>
                  <a:srgbClr val="000000"/>
                </a:solidFill>
                <a:latin typeface="Times New Roman" panose="02020603050405020304" pitchFamily="18" charset="0"/>
                <a:cs typeface="Times New Roman" panose="02020603050405020304" pitchFamily="18" charset="0"/>
              </a:rPr>
              <a:t>服从参数为</a:t>
            </a:r>
            <a:r>
              <a:rPr lang="en-US" altLang="zh-CN" sz="1600" i="1">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Gamma</a:t>
            </a:r>
            <a:r>
              <a:rPr lang="zh-CN" altLang="en-US" sz="1600">
                <a:solidFill>
                  <a:srgbClr val="000000"/>
                </a:solidFill>
                <a:latin typeface="Times New Roman" panose="02020603050405020304" pitchFamily="18" charset="0"/>
                <a:cs typeface="Times New Roman" panose="02020603050405020304" pitchFamily="18" charset="0"/>
              </a:rPr>
              <a:t>分布</a:t>
            </a:r>
            <a:endParaRPr lang="en-US" altLang="zh-CN" sz="160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374265" y="3541480"/>
          <a:ext cx="1694815" cy="292565"/>
        </p:xfrm>
        <a:graphic>
          <a:graphicData uri="http://schemas.openxmlformats.org/presentationml/2006/ole">
            <mc:AlternateContent xmlns:mc="http://schemas.openxmlformats.org/markup-compatibility/2006">
              <mc:Choice xmlns:v="urn:schemas-microsoft-com:vml" Requires="v">
                <p:oleObj spid="_x0000_s24605" name="Equation" r:id="rId1" imgW="2089150" imgH="362585" progId="Equation.DSMT4">
                  <p:embed/>
                </p:oleObj>
              </mc:Choice>
              <mc:Fallback>
                <p:oleObj name="Equation" r:id="rId1" imgW="2089150" imgH="362585" progId="Equation.DSMT4">
                  <p:embed/>
                  <p:pic>
                    <p:nvPicPr>
                      <p:cNvPr id="0" name="图片 2"/>
                      <p:cNvPicPr/>
                      <p:nvPr/>
                    </p:nvPicPr>
                    <p:blipFill>
                      <a:blip r:embed="rId2"/>
                      <a:stretch>
                        <a:fillRect/>
                      </a:stretch>
                    </p:blipFill>
                    <p:spPr>
                      <a:xfrm>
                        <a:off x="2374265" y="3541480"/>
                        <a:ext cx="1694815" cy="29256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612933" y="4416252"/>
          <a:ext cx="2916873" cy="485542"/>
        </p:xfrm>
        <a:graphic>
          <a:graphicData uri="http://schemas.openxmlformats.org/presentationml/2006/ole">
            <mc:AlternateContent xmlns:mc="http://schemas.openxmlformats.org/markup-compatibility/2006">
              <mc:Choice xmlns:v="urn:schemas-microsoft-com:vml" Requires="v">
                <p:oleObj spid="_x0000_s24606" name="Equation" r:id="rId3" imgW="3836035" imgH="640080" progId="Equation.DSMT4">
                  <p:embed/>
                </p:oleObj>
              </mc:Choice>
              <mc:Fallback>
                <p:oleObj name="Equation" r:id="rId3" imgW="3836035" imgH="640080" progId="Equation.DSMT4">
                  <p:embed/>
                  <p:pic>
                    <p:nvPicPr>
                      <p:cNvPr id="0" name="图片 3"/>
                      <p:cNvPicPr/>
                      <p:nvPr/>
                    </p:nvPicPr>
                    <p:blipFill>
                      <a:blip r:embed="rId4"/>
                      <a:stretch>
                        <a:fillRect/>
                      </a:stretch>
                    </p:blipFill>
                    <p:spPr>
                      <a:xfrm>
                        <a:off x="612933" y="4416252"/>
                        <a:ext cx="2916873" cy="485542"/>
                      </a:xfrm>
                      <a:prstGeom prst="rect">
                        <a:avLst/>
                      </a:prstGeom>
                    </p:spPr>
                  </p:pic>
                </p:oleObj>
              </mc:Fallback>
            </mc:AlternateContent>
          </a:graphicData>
        </a:graphic>
      </p:graphicFrame>
      <p:pic>
        <p:nvPicPr>
          <p:cNvPr id="7" name="图片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46133" y="3497320"/>
            <a:ext cx="1136530" cy="116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9687" y="3493597"/>
            <a:ext cx="1152273" cy="11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5416549" y="202355"/>
            <a:ext cx="121602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非加性噪声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EB9E8DE2-05DD-49FC-A504-DBE4289F8E13}"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225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kern="100" dirty="0">
                <a:solidFill>
                  <a:srgbClr val="000000"/>
                </a:solidFill>
                <a:latin typeface="Times New Roman" panose="02020603050405020304" pitchFamily="18" charset="0"/>
                <a:cs typeface="Times New Roman" panose="02020603050405020304" pitchFamily="18" charset="0"/>
              </a:rPr>
              <a:t>对于乘性噪声的处理，最为常用的方法是通过对数变换转换为加性噪声：</a:t>
            </a:r>
            <a:endParaRPr lang="zh-CN" altLang="en-US" sz="1600" kern="100" dirty="0">
              <a:solidFill>
                <a:srgbClr val="000000"/>
              </a:solidFill>
              <a:latin typeface="Times New Roman" panose="02020603050405020304" pitchFamily="18" charset="0"/>
              <a:cs typeface="Times New Roman" panose="02020603050405020304" pitchFamily="18" charset="0"/>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6"/>
          <p:cNvGraphicFramePr>
            <a:graphicFrameLocks noChangeAspect="1"/>
          </p:cNvGraphicFramePr>
          <p:nvPr/>
        </p:nvGraphicFramePr>
        <p:xfrm>
          <a:off x="973578" y="1148398"/>
          <a:ext cx="4837819" cy="329915"/>
        </p:xfrm>
        <a:graphic>
          <a:graphicData uri="http://schemas.openxmlformats.org/presentationml/2006/ole">
            <mc:AlternateContent xmlns:mc="http://schemas.openxmlformats.org/markup-compatibility/2006">
              <mc:Choice xmlns:v="urn:schemas-microsoft-com:vml" Requires="v">
                <p:oleObj spid="_x0000_s25629" name="Equation" r:id="rId1" imgW="4927600" imgH="317500" progId="Equation.DSMT4">
                  <p:embed/>
                </p:oleObj>
              </mc:Choice>
              <mc:Fallback>
                <p:oleObj name="Equation" r:id="rId1" imgW="4927600" imgH="31750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578" y="1148398"/>
                        <a:ext cx="4837819" cy="329915"/>
                      </a:xfrm>
                      <a:prstGeom prst="rect">
                        <a:avLst/>
                      </a:prstGeom>
                      <a:noFill/>
                      <a:ln>
                        <a:noFill/>
                      </a:ln>
                    </p:spPr>
                  </p:pic>
                </p:oleObj>
              </mc:Fallback>
            </mc:AlternateContent>
          </a:graphicData>
        </a:graphic>
      </p:graphicFrame>
      <p:graphicFrame>
        <p:nvGraphicFramePr>
          <p:cNvPr id="5" name="对象 7"/>
          <p:cNvGraphicFramePr>
            <a:graphicFrameLocks noChangeAspect="1"/>
          </p:cNvGraphicFramePr>
          <p:nvPr/>
        </p:nvGraphicFramePr>
        <p:xfrm>
          <a:off x="2088597" y="1642364"/>
          <a:ext cx="2607781" cy="562462"/>
        </p:xfrm>
        <a:graphic>
          <a:graphicData uri="http://schemas.openxmlformats.org/presentationml/2006/ole">
            <mc:AlternateContent xmlns:mc="http://schemas.openxmlformats.org/markup-compatibility/2006">
              <mc:Choice xmlns:v="urn:schemas-microsoft-com:vml" Requires="v">
                <p:oleObj spid="_x0000_s25630" name="Equation" r:id="rId3" imgW="1990725" imgH="430530" progId="Equation.DSMT4">
                  <p:embed/>
                </p:oleObj>
              </mc:Choice>
              <mc:Fallback>
                <p:oleObj name="Equation" r:id="rId3" imgW="1990725" imgH="430530" progId="Equation.DSMT4">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597" y="1642364"/>
                        <a:ext cx="2607781" cy="562462"/>
                      </a:xfrm>
                      <a:prstGeom prst="rect">
                        <a:avLst/>
                      </a:prstGeom>
                      <a:noFill/>
                      <a:ln>
                        <a:noFill/>
                      </a:ln>
                    </p:spPr>
                  </p:pic>
                </p:oleObj>
              </mc:Fallback>
            </mc:AlternateContent>
          </a:graphicData>
        </a:graphic>
      </p:graphicFrame>
      <p:sp>
        <p:nvSpPr>
          <p:cNvPr id="6" name="文本框 5"/>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cstate="print"/>
          <a:srcRect/>
          <a:stretch>
            <a:fillRect/>
          </a:stretch>
        </p:blipFill>
        <p:spPr bwMode="auto">
          <a:xfrm>
            <a:off x="1319043" y="2484989"/>
            <a:ext cx="4219913" cy="2122487"/>
          </a:xfrm>
          <a:prstGeom prst="rect">
            <a:avLst/>
          </a:prstGeom>
          <a:noFill/>
          <a:ln w="9525">
            <a:noFill/>
            <a:miter lim="800000"/>
            <a:headEnd/>
            <a:tailEnd/>
          </a:ln>
        </p:spPr>
      </p:pic>
      <p:sp>
        <p:nvSpPr>
          <p:cNvPr id="11" name="文本框 10"/>
          <p:cNvSpPr txBox="1"/>
          <p:nvPr/>
        </p:nvSpPr>
        <p:spPr>
          <a:xfrm>
            <a:off x="1584935" y="4692235"/>
            <a:ext cx="4009538" cy="261610"/>
          </a:xfrm>
          <a:prstGeom prst="rect">
            <a:avLst/>
          </a:prstGeom>
          <a:noFill/>
        </p:spPr>
        <p:txBody>
          <a:bodyPr wrap="square">
            <a:spAutoFit/>
          </a:bodyPr>
          <a:lstStyle/>
          <a:p>
            <a:r>
              <a:rPr lang="zh-CN" altLang="en-US" sz="1100" dirty="0"/>
              <a:t>左：乘性噪声 的直方图，中：对数变换 ，右： 的小波系数</a:t>
            </a:r>
            <a:endParaRPr lang="zh-CN" altLang="en-US" sz="1100" dirty="0"/>
          </a:p>
        </p:txBody>
      </p:sp>
      <p:sp>
        <p:nvSpPr>
          <p:cNvPr id="12" name="日期占位符 11"/>
          <p:cNvSpPr>
            <a:spLocks noGrp="1"/>
          </p:cNvSpPr>
          <p:nvPr>
            <p:ph type="dt" sz="half" idx="10"/>
          </p:nvPr>
        </p:nvSpPr>
        <p:spPr/>
        <p:txBody>
          <a:bodyPr/>
          <a:lstStyle/>
          <a:p>
            <a:fld id="{73BEC0F6-3B2D-4CD8-8BBD-1170A8ECFF56}" type="datetime1">
              <a:rPr lang="zh-CN" altLang="en-US" smtClean="0"/>
            </a:fld>
            <a:endParaRPr lang="en-US" dirty="0"/>
          </a:p>
        </p:txBody>
      </p:sp>
      <p:sp>
        <p:nvSpPr>
          <p:cNvPr id="13" name="灯片编号占位符 12"/>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416549" y="202355"/>
            <a:ext cx="121602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非加性噪声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48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泊松噪声及其高斯化处理</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kern="100" dirty="0">
                <a:solidFill>
                  <a:srgbClr val="000000"/>
                </a:solidFill>
                <a:latin typeface="Times New Roman" panose="02020603050405020304" pitchFamily="18" charset="0"/>
                <a:cs typeface="Times New Roman" panose="02020603050405020304" pitchFamily="18" charset="0"/>
              </a:rPr>
              <a:t>        </a:t>
            </a:r>
            <a:r>
              <a:rPr lang="zh-CN" altLang="en-US" sz="1600" kern="100" dirty="0">
                <a:solidFill>
                  <a:srgbClr val="000000"/>
                </a:solidFill>
                <a:latin typeface="Times New Roman" panose="02020603050405020304" pitchFamily="18" charset="0"/>
                <a:cs typeface="Times New Roman" panose="02020603050405020304" pitchFamily="18" charset="0"/>
              </a:rPr>
              <a:t>在光量子计数成像系统中，如计算机断层扫描</a:t>
            </a:r>
            <a:r>
              <a:rPr lang="en-US" altLang="zh-CN" sz="1600" kern="100" dirty="0">
                <a:solidFill>
                  <a:srgbClr val="000000"/>
                </a:solidFill>
                <a:latin typeface="Times New Roman" panose="02020603050405020304" pitchFamily="18" charset="0"/>
                <a:cs typeface="Times New Roman" panose="02020603050405020304" pitchFamily="18" charset="0"/>
              </a:rPr>
              <a:t>(Computerized </a:t>
            </a:r>
            <a:r>
              <a:rPr lang="en-US" altLang="zh-CN" sz="1600" kern="100" dirty="0" err="1">
                <a:solidFill>
                  <a:srgbClr val="000000"/>
                </a:solidFill>
                <a:latin typeface="Times New Roman" panose="02020603050405020304" pitchFamily="18" charset="0"/>
                <a:cs typeface="Times New Roman" panose="02020603050405020304" pitchFamily="18" charset="0"/>
              </a:rPr>
              <a:t>tomography:CT</a:t>
            </a:r>
            <a:r>
              <a:rPr lang="en-US" altLang="zh-CN" sz="1600" kern="100" dirty="0">
                <a:solidFill>
                  <a:srgbClr val="000000"/>
                </a:solidFill>
                <a:latin typeface="Times New Roman" panose="02020603050405020304" pitchFamily="18" charset="0"/>
                <a:cs typeface="Times New Roman" panose="02020603050405020304" pitchFamily="18" charset="0"/>
              </a:rPr>
              <a:t>)</a:t>
            </a:r>
            <a:r>
              <a:rPr lang="zh-CN" altLang="en-US" sz="1600" kern="100" dirty="0">
                <a:solidFill>
                  <a:srgbClr val="000000"/>
                </a:solidFill>
                <a:latin typeface="Times New Roman" panose="02020603050405020304" pitchFamily="18" charset="0"/>
                <a:cs typeface="Times New Roman" panose="02020603050405020304" pitchFamily="18" charset="0"/>
              </a:rPr>
              <a:t>、核磁共振</a:t>
            </a:r>
            <a:r>
              <a:rPr lang="en-US" altLang="zh-CN" sz="1600" kern="100" dirty="0">
                <a:solidFill>
                  <a:srgbClr val="000000"/>
                </a:solidFill>
                <a:latin typeface="Times New Roman" panose="02020603050405020304" pitchFamily="18" charset="0"/>
                <a:cs typeface="Times New Roman" panose="02020603050405020304" pitchFamily="18" charset="0"/>
              </a:rPr>
              <a:t>(MRI)</a:t>
            </a:r>
            <a:r>
              <a:rPr lang="zh-CN" altLang="en-US" sz="1600" kern="100" dirty="0">
                <a:solidFill>
                  <a:srgbClr val="000000"/>
                </a:solidFill>
                <a:latin typeface="Times New Roman" panose="02020603050405020304" pitchFamily="18" charset="0"/>
                <a:cs typeface="Times New Roman" panose="02020603050405020304" pitchFamily="18" charset="0"/>
              </a:rPr>
              <a:t>、天文成像、计算</a:t>
            </a:r>
            <a:r>
              <a:rPr lang="en-US" altLang="zh-CN" sz="1600" kern="100" dirty="0">
                <a:solidFill>
                  <a:srgbClr val="000000"/>
                </a:solidFill>
                <a:latin typeface="Times New Roman" panose="02020603050405020304" pitchFamily="18" charset="0"/>
                <a:cs typeface="Times New Roman" panose="02020603050405020304" pitchFamily="18" charset="0"/>
              </a:rPr>
              <a:t>X</a:t>
            </a:r>
            <a:r>
              <a:rPr lang="zh-CN" altLang="en-US" sz="1600" kern="100" dirty="0">
                <a:solidFill>
                  <a:srgbClr val="000000"/>
                </a:solidFill>
                <a:latin typeface="Times New Roman" panose="02020603050405020304" pitchFamily="18" charset="0"/>
                <a:cs typeface="Times New Roman" panose="02020603050405020304" pitchFamily="18" charset="0"/>
              </a:rPr>
              <a:t>射线成像</a:t>
            </a:r>
            <a:r>
              <a:rPr lang="en-US" altLang="zh-CN" sz="1600" kern="100" dirty="0">
                <a:solidFill>
                  <a:srgbClr val="000000"/>
                </a:solidFill>
                <a:latin typeface="Times New Roman" panose="02020603050405020304" pitchFamily="18" charset="0"/>
                <a:cs typeface="Times New Roman" panose="02020603050405020304" pitchFamily="18" charset="0"/>
              </a:rPr>
              <a:t>(Computed Radiography :CR)</a:t>
            </a:r>
            <a:r>
              <a:rPr lang="zh-CN" altLang="en-US" sz="1600" kern="100" dirty="0">
                <a:solidFill>
                  <a:srgbClr val="000000"/>
                </a:solidFill>
                <a:latin typeface="Times New Roman" panose="02020603050405020304" pitchFamily="18" charset="0"/>
                <a:cs typeface="Times New Roman" panose="02020603050405020304" pitchFamily="18" charset="0"/>
              </a:rPr>
              <a:t>、显微成像</a:t>
            </a:r>
            <a:r>
              <a:rPr lang="en-US" altLang="zh-CN" sz="1600" kern="100" dirty="0">
                <a:solidFill>
                  <a:srgbClr val="000000"/>
                </a:solidFill>
                <a:latin typeface="Times New Roman" panose="02020603050405020304" pitchFamily="18" charset="0"/>
                <a:cs typeface="Times New Roman" panose="02020603050405020304" pitchFamily="18" charset="0"/>
              </a:rPr>
              <a:t>(Confocal Microscopy Images)</a:t>
            </a:r>
            <a:r>
              <a:rPr lang="zh-CN" altLang="en-US" sz="1600" kern="100" dirty="0">
                <a:solidFill>
                  <a:srgbClr val="000000"/>
                </a:solidFill>
                <a:latin typeface="Times New Roman" panose="02020603050405020304" pitchFamily="18" charset="0"/>
                <a:cs typeface="Times New Roman" panose="02020603050405020304" pitchFamily="18" charset="0"/>
              </a:rPr>
              <a:t>，由于量子结构引起的光子流统计波动现象，使图像上产生小幅度变化，获取的图像往往受到量子噪声的污染，量子噪声服从泊松分布的统计特征，是一种信号依赖噪声，且噪声强度与方差均与信号强度相关。</a:t>
            </a:r>
            <a:endParaRPr lang="zh-CN" altLang="en-US" sz="1600" kern="1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kern="100" dirty="0">
                <a:solidFill>
                  <a:srgbClr val="000000"/>
                </a:solidFill>
                <a:latin typeface="Times New Roman" panose="02020603050405020304" pitchFamily="18" charset="0"/>
                <a:cs typeface="Times New Roman" panose="02020603050405020304" pitchFamily="18" charset="0"/>
              </a:rPr>
              <a:t>假设观测数据为   为潜在未知信号    的泊松过程实现</a:t>
            </a:r>
            <a:endParaRPr lang="en-US" altLang="zh-CN" sz="1600" kern="100" dirty="0">
              <a:solidFill>
                <a:srgbClr val="000000"/>
              </a:solidFill>
              <a:latin typeface="Times New Roman" panose="02020603050405020304" pitchFamily="18" charset="0"/>
              <a:cs typeface="Times New Roman" panose="02020603050405020304" pitchFamily="18" charset="0"/>
            </a:endParaRPr>
          </a:p>
        </p:txBody>
      </p:sp>
      <p:graphicFrame>
        <p:nvGraphicFramePr>
          <p:cNvPr id="2" name="对象 1"/>
          <p:cNvGraphicFramePr>
            <a:graphicFrameLocks noChangeAspect="1"/>
          </p:cNvGraphicFramePr>
          <p:nvPr/>
        </p:nvGraphicFramePr>
        <p:xfrm>
          <a:off x="1936433" y="2868725"/>
          <a:ext cx="2774424" cy="581797"/>
        </p:xfrm>
        <a:graphic>
          <a:graphicData uri="http://schemas.openxmlformats.org/presentationml/2006/ole">
            <mc:AlternateContent xmlns:mc="http://schemas.openxmlformats.org/markup-compatibility/2006">
              <mc:Choice xmlns:v="urn:schemas-microsoft-com:vml" Requires="v">
                <p:oleObj spid="_x0000_s26681" name="Equation" r:id="rId1" imgW="3340735" imgH="701040" progId="Equation.DSMT4">
                  <p:embed/>
                </p:oleObj>
              </mc:Choice>
              <mc:Fallback>
                <p:oleObj name="Equation" r:id="rId1" imgW="3340735" imgH="701040" progId="Equation.DSMT4">
                  <p:embed/>
                  <p:pic>
                    <p:nvPicPr>
                      <p:cNvPr id="0" name="对象 1"/>
                      <p:cNvPicPr/>
                      <p:nvPr/>
                    </p:nvPicPr>
                    <p:blipFill>
                      <a:blip r:embed="rId2"/>
                      <a:stretch>
                        <a:fillRect/>
                      </a:stretch>
                    </p:blipFill>
                    <p:spPr>
                      <a:xfrm>
                        <a:off x="1936433" y="2868725"/>
                        <a:ext cx="2774424" cy="581797"/>
                      </a:xfrm>
                      <a:prstGeom prst="rect">
                        <a:avLst/>
                      </a:prstGeom>
                    </p:spPr>
                  </p:pic>
                </p:oleObj>
              </mc:Fallback>
            </mc:AlternateContent>
          </a:graphicData>
        </a:graphic>
      </p:graphicFrame>
      <p:sp>
        <p:nvSpPr>
          <p:cNvPr id="4" name="文本框 3"/>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1" name="对象 20"/>
          <p:cNvGraphicFramePr>
            <a:graphicFrameLocks noChangeAspect="1"/>
          </p:cNvGraphicFramePr>
          <p:nvPr/>
        </p:nvGraphicFramePr>
        <p:xfrm>
          <a:off x="1729675" y="3782534"/>
          <a:ext cx="142396" cy="279901"/>
        </p:xfrm>
        <a:graphic>
          <a:graphicData uri="http://schemas.openxmlformats.org/presentationml/2006/ole">
            <mc:AlternateContent xmlns:mc="http://schemas.openxmlformats.org/markup-compatibility/2006">
              <mc:Choice xmlns:v="urn:schemas-microsoft-com:vml" Requires="v">
                <p:oleObj spid="_x0000_s26682" name="Equation" r:id="rId3" imgW="125730" imgH="153035" progId="Equation.DSMT4">
                  <p:embed/>
                </p:oleObj>
              </mc:Choice>
              <mc:Fallback>
                <p:oleObj name="Equation" r:id="rId3" imgW="125730" imgH="153035" progId="Equation.DSMT4">
                  <p:embed/>
                  <p:pic>
                    <p:nvPicPr>
                      <p:cNvPr id="0" name="图片 4"/>
                      <p:cNvPicPr/>
                      <p:nvPr/>
                    </p:nvPicPr>
                    <p:blipFill>
                      <a:blip r:embed="rId4"/>
                      <a:stretch>
                        <a:fillRect/>
                      </a:stretch>
                    </p:blipFill>
                    <p:spPr>
                      <a:xfrm>
                        <a:off x="1729675" y="3782534"/>
                        <a:ext cx="142396" cy="279901"/>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310849" y="3782534"/>
          <a:ext cx="236301" cy="271909"/>
        </p:xfrm>
        <a:graphic>
          <a:graphicData uri="http://schemas.openxmlformats.org/presentationml/2006/ole">
            <mc:AlternateContent xmlns:mc="http://schemas.openxmlformats.org/markup-compatibility/2006">
              <mc:Choice xmlns:v="urn:schemas-microsoft-com:vml" Requires="v">
                <p:oleObj spid="_x0000_s26683" name="Equation" r:id="rId5" imgW="116840" imgH="133350" progId="Equation.DSMT4">
                  <p:embed/>
                </p:oleObj>
              </mc:Choice>
              <mc:Fallback>
                <p:oleObj name="Equation" r:id="rId5" imgW="116840" imgH="133350" progId="Equation.DSMT4">
                  <p:embed/>
                  <p:pic>
                    <p:nvPicPr>
                      <p:cNvPr id="0" name="图片 5"/>
                      <p:cNvPicPr/>
                      <p:nvPr/>
                    </p:nvPicPr>
                    <p:blipFill>
                      <a:blip r:embed="rId6"/>
                      <a:stretch>
                        <a:fillRect/>
                      </a:stretch>
                    </p:blipFill>
                    <p:spPr>
                      <a:xfrm>
                        <a:off x="3310849" y="3782534"/>
                        <a:ext cx="236301" cy="271909"/>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2371834" y="4248483"/>
          <a:ext cx="2114331" cy="374554"/>
        </p:xfrm>
        <a:graphic>
          <a:graphicData uri="http://schemas.openxmlformats.org/presentationml/2006/ole">
            <mc:AlternateContent xmlns:mc="http://schemas.openxmlformats.org/markup-compatibility/2006">
              <mc:Choice xmlns:v="urn:schemas-microsoft-com:vml" Requires="v">
                <p:oleObj spid="_x0000_s26684" name="Equation" r:id="rId7" imgW="1229360" imgH="219710" progId="Equation.DSMT4">
                  <p:embed/>
                </p:oleObj>
              </mc:Choice>
              <mc:Fallback>
                <p:oleObj name="Equation" r:id="rId7" imgW="1229360" imgH="219710" progId="Equation.DSMT4">
                  <p:embed/>
                  <p:pic>
                    <p:nvPicPr>
                      <p:cNvPr id="0" name="图片 6"/>
                      <p:cNvPicPr/>
                      <p:nvPr/>
                    </p:nvPicPr>
                    <p:blipFill>
                      <a:blip r:embed="rId8"/>
                      <a:stretch>
                        <a:fillRect/>
                      </a:stretch>
                    </p:blipFill>
                    <p:spPr>
                      <a:xfrm>
                        <a:off x="2371834" y="4248483"/>
                        <a:ext cx="2114331" cy="374554"/>
                      </a:xfrm>
                      <a:prstGeom prst="rect">
                        <a:avLst/>
                      </a:prstGeom>
                    </p:spPr>
                  </p:pic>
                </p:oleObj>
              </mc:Fallback>
            </mc:AlternateContent>
          </a:graphicData>
        </a:graphic>
      </p:graphicFrame>
      <p:sp>
        <p:nvSpPr>
          <p:cNvPr id="25" name="日期占位符 24"/>
          <p:cNvSpPr>
            <a:spLocks noGrp="1"/>
          </p:cNvSpPr>
          <p:nvPr>
            <p:ph type="dt" sz="half" idx="10"/>
          </p:nvPr>
        </p:nvSpPr>
        <p:spPr/>
        <p:txBody>
          <a:bodyPr/>
          <a:lstStyle/>
          <a:p>
            <a:fld id="{36C7417F-FFDC-4413-BA66-E9C6194327B9}" type="datetime1">
              <a:rPr lang="zh-CN" altLang="en-US" smtClean="0"/>
            </a:fld>
            <a:endParaRPr lang="en-US" dirty="0"/>
          </a:p>
        </p:txBody>
      </p:sp>
      <p:sp>
        <p:nvSpPr>
          <p:cNvPr id="26" name="灯片编号占位符 25"/>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416549" y="202355"/>
            <a:ext cx="121602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非加性噪声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txBox="1"/>
          <p:nvPr/>
        </p:nvSpPr>
        <p:spPr bwMode="auto">
          <a:xfrm>
            <a:off x="321408" y="574301"/>
            <a:ext cx="6317136" cy="389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Tx/>
              <a:buSzTx/>
              <a:buFontTx/>
              <a:buNone/>
            </a:pPr>
            <a:r>
              <a:rPr lang="zh-CN" altLang="en-US" sz="1600" dirty="0">
                <a:solidFill>
                  <a:schemeClr val="tx1"/>
                </a:solidFill>
                <a:latin typeface="Arial" panose="020B0604020202020204" pitchFamily="34" charset="0"/>
              </a:rPr>
              <a:t>泊松成像的难点是噪声的方差、均值相等 </a:t>
            </a:r>
            <a:r>
              <a:rPr lang="en-US" altLang="zh-CN" sz="1600" dirty="0">
                <a:solidFill>
                  <a:schemeClr val="tx1"/>
                </a:solidFill>
                <a:latin typeface="Arial" panose="020B0604020202020204" pitchFamily="34" charset="0"/>
              </a:rPr>
              <a:t>(                  )</a:t>
            </a:r>
            <a:r>
              <a:rPr lang="zh-CN" altLang="en-US" sz="1600" dirty="0">
                <a:solidFill>
                  <a:schemeClr val="tx1"/>
                </a:solidFill>
                <a:latin typeface="Arial" panose="020B0604020202020204" pitchFamily="34" charset="0"/>
              </a:rPr>
              <a:t>，也就是说</a:t>
            </a:r>
            <a:endParaRPr lang="en-US" altLang="zh-CN" sz="1600" dirty="0">
              <a:solidFill>
                <a:schemeClr val="tx1"/>
              </a:solidFill>
              <a:latin typeface="Arial" panose="020B0604020202020204" pitchFamily="34" charset="0"/>
            </a:endParaRPr>
          </a:p>
          <a:p>
            <a:pPr>
              <a:spcBef>
                <a:spcPct val="0"/>
              </a:spcBef>
              <a:buClrTx/>
              <a:buSzTx/>
              <a:buFontTx/>
              <a:buNone/>
            </a:pPr>
            <a:r>
              <a:rPr lang="zh-CN" altLang="en-US" sz="1600" dirty="0">
                <a:solidFill>
                  <a:schemeClr val="tx1"/>
                </a:solidFill>
                <a:latin typeface="Arial" panose="020B0604020202020204" pitchFamily="34" charset="0"/>
              </a:rPr>
              <a:t>它是依赖信号的。</a:t>
            </a:r>
            <a:endParaRPr lang="en-US" altLang="zh-CN" sz="1600" dirty="0">
              <a:solidFill>
                <a:schemeClr val="tx1"/>
              </a:solidFill>
              <a:latin typeface="Arial" panose="020B0604020202020204" pitchFamily="34" charset="0"/>
            </a:endParaRPr>
          </a:p>
          <a:p>
            <a:pPr marL="0" indent="0">
              <a:spcBef>
                <a:spcPts val="1600"/>
              </a:spcBef>
              <a:buNone/>
              <a:defRPr/>
            </a:pPr>
            <a:r>
              <a:rPr lang="zh-CN" altLang="en-US" sz="1600" dirty="0">
                <a:solidFill>
                  <a:srgbClr val="000000"/>
                </a:solidFill>
                <a:latin typeface="Times New Roman" panose="02020603050405020304" pitchFamily="18" charset="0"/>
                <a:cs typeface="Times New Roman" panose="02020603050405020304" pitchFamily="18" charset="0"/>
              </a:rPr>
              <a:t>        亮度很大时，可以采取方差稳定变换</a:t>
            </a:r>
            <a:r>
              <a:rPr lang="en-US" altLang="zh-CN" sz="1600" dirty="0">
                <a:solidFill>
                  <a:srgbClr val="000000"/>
                </a:solidFill>
                <a:latin typeface="Times New Roman" panose="02020603050405020304" pitchFamily="18" charset="0"/>
                <a:cs typeface="Times New Roman" panose="02020603050405020304" pitchFamily="18" charset="0"/>
              </a:rPr>
              <a:t>- Anscombe</a:t>
            </a:r>
            <a:r>
              <a:rPr lang="zh-CN" altLang="en-US" sz="1600" dirty="0">
                <a:solidFill>
                  <a:srgbClr val="000000"/>
                </a:solidFill>
                <a:latin typeface="Times New Roman" panose="02020603050405020304" pitchFamily="18" charset="0"/>
                <a:cs typeface="Times New Roman" panose="02020603050405020304" pitchFamily="18" charset="0"/>
              </a:rPr>
              <a:t>变换（</a:t>
            </a:r>
            <a:r>
              <a:rPr lang="en-US" altLang="zh-CN" sz="1600" dirty="0">
                <a:solidFill>
                  <a:srgbClr val="000000"/>
                </a:solidFill>
                <a:latin typeface="Times New Roman" panose="02020603050405020304" pitchFamily="18" charset="0"/>
                <a:cs typeface="Times New Roman" panose="02020603050405020304" pitchFamily="18" charset="0"/>
              </a:rPr>
              <a:t>VST</a:t>
            </a:r>
            <a:r>
              <a:rPr lang="zh-CN" altLang="en-US" sz="1600" dirty="0">
                <a:solidFill>
                  <a:srgbClr val="000000"/>
                </a:solidFill>
                <a:latin typeface="Times New Roman" panose="02020603050405020304" pitchFamily="18" charset="0"/>
                <a:cs typeface="Times New Roman" panose="02020603050405020304" pitchFamily="18" charset="0"/>
              </a:rPr>
              <a:t>）使其转化为渐进高斯信号。</a:t>
            </a:r>
            <a:r>
              <a:rPr lang="en-US" altLang="zh-CN" sz="1600" dirty="0">
                <a:solidFill>
                  <a:srgbClr val="000000"/>
                </a:solidFill>
                <a:latin typeface="Times New Roman" panose="02020603050405020304" pitchFamily="18" charset="0"/>
                <a:cs typeface="Times New Roman" panose="02020603050405020304" pitchFamily="18" charset="0"/>
              </a:rPr>
              <a:t>VST</a:t>
            </a:r>
            <a:r>
              <a:rPr lang="zh-CN" altLang="en-US" sz="1600" dirty="0">
                <a:solidFill>
                  <a:srgbClr val="000000"/>
                </a:solidFill>
                <a:latin typeface="Times New Roman" panose="02020603050405020304" pitchFamily="18" charset="0"/>
                <a:cs typeface="Times New Roman" panose="02020603050405020304" pitchFamily="18" charset="0"/>
              </a:rPr>
              <a:t>变换定义为：</a:t>
            </a: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00"/>
                </a:solidFill>
                <a:latin typeface="宋体" panose="02010600030101010101" pitchFamily="2" charset="-122"/>
                <a:cs typeface="Times New Roman" panose="02020603050405020304" pitchFamily="18" charset="0"/>
              </a:rPr>
              <a:t>观测数据经过方差稳定变换后可近似为渐进高斯的，</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zh-CN" sz="1600" dirty="0">
                <a:solidFill>
                  <a:srgbClr val="000000"/>
                </a:solidFill>
                <a:latin typeface="Times New Roman" panose="02020603050405020304" pitchFamily="18" charset="0"/>
                <a:cs typeface="Times New Roman" panose="02020603050405020304" pitchFamily="18" charset="0"/>
              </a:rPr>
              <a:t>其成立的条件是亮度足够大。对于低亮度情形，上述变换处理逼近效果欠佳</a:t>
            </a:r>
            <a:endParaRPr lang="en-US" altLang="zh-CN" sz="1600" dirty="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8" name="图片 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52964" y="723456"/>
            <a:ext cx="9096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nvGraphicFramePr>
        <p:xfrm>
          <a:off x="2306019" y="1914157"/>
          <a:ext cx="2347913" cy="531813"/>
        </p:xfrm>
        <a:graphic>
          <a:graphicData uri="http://schemas.openxmlformats.org/presentationml/2006/ole">
            <mc:AlternateContent xmlns:mc="http://schemas.openxmlformats.org/markup-compatibility/2006">
              <mc:Choice xmlns:v="urn:schemas-microsoft-com:vml" Requires="v">
                <p:oleObj spid="_x0000_s27677" name="Equation" r:id="rId2" imgW="2350135" imgH="533400" progId="Equation.DSMT4">
                  <p:embed/>
                </p:oleObj>
              </mc:Choice>
              <mc:Fallback>
                <p:oleObj name="Equation" r:id="rId2" imgW="2350135" imgH="533400" progId="Equation.DSMT4">
                  <p:embed/>
                  <p:pic>
                    <p:nvPicPr>
                      <p:cNvPr id="0" name="图片 2"/>
                      <p:cNvPicPr/>
                      <p:nvPr/>
                    </p:nvPicPr>
                    <p:blipFill>
                      <a:blip r:embed="rId3"/>
                      <a:stretch>
                        <a:fillRect/>
                      </a:stretch>
                    </p:blipFill>
                    <p:spPr>
                      <a:xfrm>
                        <a:off x="2306019" y="1914157"/>
                        <a:ext cx="2347913" cy="5318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648047" y="2555639"/>
          <a:ext cx="1480533" cy="369825"/>
        </p:xfrm>
        <a:graphic>
          <a:graphicData uri="http://schemas.openxmlformats.org/presentationml/2006/ole">
            <mc:AlternateContent xmlns:mc="http://schemas.openxmlformats.org/markup-compatibility/2006">
              <mc:Choice xmlns:v="urn:schemas-microsoft-com:vml" Requires="v">
                <p:oleObj spid="_x0000_s27678" name="Equation" r:id="rId4" imgW="1908175" imgH="476885" progId="Equation.DSMT4">
                  <p:embed/>
                </p:oleObj>
              </mc:Choice>
              <mc:Fallback>
                <p:oleObj name="Equation" r:id="rId4" imgW="1908175" imgH="476885" progId="Equation.DSMT4">
                  <p:embed/>
                  <p:pic>
                    <p:nvPicPr>
                      <p:cNvPr id="0" name="图片 1"/>
                      <p:cNvPicPr/>
                      <p:nvPr/>
                    </p:nvPicPr>
                    <p:blipFill>
                      <a:blip r:embed="rId5"/>
                      <a:stretch>
                        <a:fillRect/>
                      </a:stretch>
                    </p:blipFill>
                    <p:spPr>
                      <a:xfrm>
                        <a:off x="2648047" y="2555639"/>
                        <a:ext cx="1480533" cy="369825"/>
                      </a:xfrm>
                      <a:prstGeom prst="rect">
                        <a:avLst/>
                      </a:prstGeom>
                    </p:spPr>
                  </p:pic>
                </p:oleObj>
              </mc:Fallback>
            </mc:AlternateContent>
          </a:graphicData>
        </a:graphic>
      </p:graphicFrame>
      <p:pic>
        <p:nvPicPr>
          <p:cNvPr id="11" name="图片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88675" y="3774784"/>
            <a:ext cx="3207625" cy="136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DECFDF58-85AA-4363-8EF0-C2AE9E5E3515}"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416549" y="202355"/>
            <a:ext cx="121602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非加性噪声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434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a:solidFill>
                  <a:srgbClr val="000066"/>
                </a:solidFill>
                <a:latin typeface="微软雅黑" panose="020B0503020204020204" pitchFamily="34" charset="-122"/>
                <a:ea typeface="微软雅黑" panose="020B0503020204020204" pitchFamily="34" charset="-122"/>
              </a:rPr>
              <a:t>(3) </a:t>
            </a:r>
            <a:r>
              <a:rPr lang="zh-CN" altLang="en-US" sz="1600" b="1">
                <a:solidFill>
                  <a:srgbClr val="000066"/>
                </a:solidFill>
                <a:latin typeface="微软雅黑" panose="020B0503020204020204" pitchFamily="34" charset="-122"/>
                <a:ea typeface="微软雅黑" panose="020B0503020204020204" pitchFamily="34" charset="-122"/>
              </a:rPr>
              <a:t>高斯和泊松混合噪声及其高斯化处理</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a:solidFill>
                  <a:srgbClr val="000000"/>
                </a:solidFill>
                <a:latin typeface="Times New Roman" panose="02020603050405020304" pitchFamily="18" charset="0"/>
                <a:cs typeface="Times New Roman" panose="02020603050405020304" pitchFamily="18" charset="0"/>
              </a:rPr>
              <a:t>        CCD</a:t>
            </a:r>
            <a:r>
              <a:rPr lang="zh-CN" altLang="en-US" sz="1600">
                <a:solidFill>
                  <a:srgbClr val="000000"/>
                </a:solidFill>
                <a:latin typeface="Times New Roman" panose="02020603050405020304" pitchFamily="18" charset="0"/>
                <a:cs typeface="Times New Roman" panose="02020603050405020304" pitchFamily="18" charset="0"/>
              </a:rPr>
              <a:t>检测到光子通过电子的数目来表达的，它可以用泊松分布来建模，除此之外还有加性高斯读出噪声，因此综合表现为和高斯和泊松噪声的混合。可以将</a:t>
            </a:r>
            <a:r>
              <a:rPr lang="en-US" altLang="zh-CN" sz="1600">
                <a:solidFill>
                  <a:srgbClr val="000000"/>
                </a:solidFill>
                <a:latin typeface="Times New Roman" panose="02020603050405020304" pitchFamily="18" charset="0"/>
                <a:cs typeface="Times New Roman" panose="02020603050405020304" pitchFamily="18" charset="0"/>
              </a:rPr>
              <a:t>Anscombe</a:t>
            </a:r>
            <a:r>
              <a:rPr lang="zh-CN" altLang="en-US" sz="1600">
                <a:solidFill>
                  <a:srgbClr val="000000"/>
                </a:solidFill>
                <a:latin typeface="Times New Roman" panose="02020603050405020304" pitchFamily="18" charset="0"/>
                <a:cs typeface="Times New Roman" panose="02020603050405020304" pitchFamily="18" charset="0"/>
              </a:rPr>
              <a:t>变换进行推广。考虑信号在 </a:t>
            </a:r>
            <a:r>
              <a:rPr lang="en-US" altLang="zh-CN" sz="1600" i="1">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 处的采样 </a:t>
            </a:r>
            <a:r>
              <a:rPr lang="en-US" altLang="zh-CN" sz="1600" i="1">
                <a:solidFill>
                  <a:srgbClr val="000000"/>
                </a:solidFill>
                <a:latin typeface="Times New Roman" panose="02020603050405020304" pitchFamily="18" charset="0"/>
                <a:cs typeface="Times New Roman" panose="02020603050405020304" pitchFamily="18" charset="0"/>
              </a:rPr>
              <a:t>f(k)</a:t>
            </a:r>
            <a:r>
              <a:rPr lang="zh-CN" altLang="en-US" sz="1600">
                <a:solidFill>
                  <a:srgbClr val="000000"/>
                </a:solidFill>
                <a:latin typeface="Times New Roman" panose="02020603050405020304" pitchFamily="18" charset="0"/>
                <a:cs typeface="Times New Roman" panose="02020603050405020304" pitchFamily="18" charset="0"/>
              </a:rPr>
              <a:t>，它是高斯随机变量                        和泊松随机变量                               的混合，即</a:t>
            </a:r>
            <a:endParaRPr lang="zh-CN" altLang="en-US" sz="1600"/>
          </a:p>
          <a:p>
            <a:pPr marL="12700">
              <a:spcBef>
                <a:spcPts val="1600"/>
              </a:spcBef>
              <a:defRPr/>
            </a:pPr>
            <a:endParaRPr lang="en-US" altLang="zh-CN" sz="1600">
              <a:solidFill>
                <a:srgbClr val="000000"/>
              </a:solidFill>
              <a:latin typeface="Times New Roman" panose="02020603050405020304" pitchFamily="18" charset="0"/>
              <a:cs typeface="Times New Roman" panose="02020603050405020304" pitchFamily="18" charset="0"/>
            </a:endParaRPr>
          </a:p>
          <a:p>
            <a:pPr marL="0" indent="0">
              <a:spcBef>
                <a:spcPts val="1600"/>
              </a:spcBef>
              <a:buNone/>
              <a:defRPr/>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0</a:t>
            </a:r>
            <a:r>
              <a:rPr lang="zh-CN" altLang="en-US" sz="1600">
                <a:solidFill>
                  <a:srgbClr val="000000"/>
                </a:solidFill>
                <a:latin typeface="Times New Roman" panose="02020603050405020304" pitchFamily="18" charset="0"/>
                <a:cs typeface="Times New Roman" panose="02020603050405020304" pitchFamily="18" charset="0"/>
              </a:rPr>
              <a:t>是</a:t>
            </a:r>
            <a:r>
              <a:rPr lang="en-US" altLang="zh-CN" sz="1600">
                <a:solidFill>
                  <a:srgbClr val="000000"/>
                </a:solidFill>
                <a:latin typeface="Times New Roman" panose="02020603050405020304" pitchFamily="18" charset="0"/>
                <a:cs typeface="Times New Roman" panose="02020603050405020304" pitchFamily="18" charset="0"/>
              </a:rPr>
              <a:t>CCD</a:t>
            </a:r>
            <a:r>
              <a:rPr lang="zh-CN" altLang="en-US" sz="1600">
                <a:solidFill>
                  <a:srgbClr val="000000"/>
                </a:solidFill>
                <a:latin typeface="Times New Roman" panose="02020603050405020304" pitchFamily="18" charset="0"/>
                <a:cs typeface="Times New Roman" panose="02020603050405020304" pitchFamily="18" charset="0"/>
              </a:rPr>
              <a:t>检测器的增益。</a:t>
            </a:r>
            <a:endParaRPr lang="zh-CN" altLang="en-US" sz="1600">
              <a:solidFill>
                <a:schemeClr val="tx1"/>
              </a:solidFill>
              <a:latin typeface="Arial" panose="020B0604020202020204" pitchFamily="34" charset="0"/>
            </a:endParaRPr>
          </a:p>
          <a:p>
            <a:pPr marL="0" indent="0">
              <a:spcBef>
                <a:spcPts val="1600"/>
              </a:spcBef>
              <a:buNone/>
              <a:defRPr/>
            </a:pPr>
            <a:r>
              <a:rPr lang="zh-CN" altLang="en-US" sz="1600">
                <a:solidFill>
                  <a:srgbClr val="000000"/>
                </a:solidFill>
                <a:latin typeface="Times New Roman" panose="02020603050405020304" pitchFamily="18" charset="0"/>
                <a:cs typeface="Times New Roman" panose="02020603050405020304" pitchFamily="18" charset="0"/>
              </a:rPr>
              <a:t>混合泊松</a:t>
            </a:r>
            <a:r>
              <a:rPr lang="en-US" altLang="zh-CN" sz="1600">
                <a:solidFill>
                  <a:srgbClr val="000000"/>
                </a:solidFill>
                <a:latin typeface="Times New Roman" panose="02020603050405020304" pitchFamily="18" charset="0"/>
                <a:cs typeface="Times New Roman" panose="02020603050405020304" pitchFamily="18" charset="0"/>
              </a:rPr>
              <a:t>-</a:t>
            </a:r>
            <a:r>
              <a:rPr lang="zh-CN" altLang="en-US" sz="1600">
                <a:solidFill>
                  <a:srgbClr val="000000"/>
                </a:solidFill>
                <a:latin typeface="Times New Roman" panose="02020603050405020304" pitchFamily="18" charset="0"/>
                <a:cs typeface="Times New Roman" panose="02020603050405020304" pitchFamily="18" charset="0"/>
              </a:rPr>
              <a:t>高斯噪声的推广</a:t>
            </a:r>
            <a:r>
              <a:rPr lang="en-US" altLang="zh-CN" sz="1600">
                <a:solidFill>
                  <a:srgbClr val="000000"/>
                </a:solidFill>
                <a:latin typeface="Times New Roman" panose="02020603050405020304" pitchFamily="18" charset="0"/>
                <a:cs typeface="Times New Roman" panose="02020603050405020304" pitchFamily="18" charset="0"/>
              </a:rPr>
              <a:t>Anscombe VST</a:t>
            </a:r>
            <a:r>
              <a:rPr lang="zh-CN" altLang="en-US" sz="1600">
                <a:solidFill>
                  <a:srgbClr val="000000"/>
                </a:solidFill>
                <a:latin typeface="Times New Roman" panose="02020603050405020304" pitchFamily="18" charset="0"/>
                <a:cs typeface="Times New Roman" panose="02020603050405020304" pitchFamily="18" charset="0"/>
              </a:rPr>
              <a:t>变换为</a:t>
            </a:r>
            <a:endParaRPr lang="zh-CN" altLang="en-US" sz="1600">
              <a:solidFill>
                <a:schemeClr val="tx1"/>
              </a:solidFill>
              <a:latin typeface="Arial" panose="020B0604020202020204" pitchFamily="34" charset="0"/>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1469136" y="1960626"/>
          <a:ext cx="986525" cy="265219"/>
        </p:xfrm>
        <a:graphic>
          <a:graphicData uri="http://schemas.openxmlformats.org/presentationml/2006/ole">
            <mc:AlternateContent xmlns:mc="http://schemas.openxmlformats.org/markup-compatibility/2006">
              <mc:Choice xmlns:v="urn:schemas-microsoft-com:vml" Requires="v">
                <p:oleObj spid="_x0000_s28729" name="Equation" r:id="rId1" imgW="1412875" imgH="381000" progId="Equation.DSMT4">
                  <p:embed/>
                </p:oleObj>
              </mc:Choice>
              <mc:Fallback>
                <p:oleObj name="Equation" r:id="rId1" imgW="1412875" imgH="381000" progId="Equation.DSMT4">
                  <p:embed/>
                  <p:pic>
                    <p:nvPicPr>
                      <p:cNvPr id="0" name="图片 2"/>
                      <p:cNvPicPr/>
                      <p:nvPr/>
                    </p:nvPicPr>
                    <p:blipFill>
                      <a:blip r:embed="rId2"/>
                      <a:stretch>
                        <a:fillRect/>
                      </a:stretch>
                    </p:blipFill>
                    <p:spPr>
                      <a:xfrm>
                        <a:off x="1469136" y="1960626"/>
                        <a:ext cx="986525" cy="26521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090416" y="1960627"/>
          <a:ext cx="1432560" cy="265246"/>
        </p:xfrm>
        <a:graphic>
          <a:graphicData uri="http://schemas.openxmlformats.org/presentationml/2006/ole">
            <mc:AlternateContent xmlns:mc="http://schemas.openxmlformats.org/markup-compatibility/2006">
              <mc:Choice xmlns:v="urn:schemas-microsoft-com:vml" Requires="v">
                <p:oleObj spid="_x0000_s28730" name="Equation" r:id="rId3" imgW="1947545" imgH="361315" progId="Equation.DSMT4">
                  <p:embed/>
                </p:oleObj>
              </mc:Choice>
              <mc:Fallback>
                <p:oleObj name="Equation" r:id="rId3" imgW="1947545" imgH="361315" progId="Equation.DSMT4">
                  <p:embed/>
                  <p:pic>
                    <p:nvPicPr>
                      <p:cNvPr id="0" name="图片 1"/>
                      <p:cNvPicPr/>
                      <p:nvPr/>
                    </p:nvPicPr>
                    <p:blipFill>
                      <a:blip r:embed="rId4"/>
                      <a:stretch>
                        <a:fillRect/>
                      </a:stretch>
                    </p:blipFill>
                    <p:spPr>
                      <a:xfrm>
                        <a:off x="4090416" y="1960627"/>
                        <a:ext cx="1432560" cy="26524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484973" y="2325453"/>
          <a:ext cx="1815029" cy="303995"/>
        </p:xfrm>
        <a:graphic>
          <a:graphicData uri="http://schemas.openxmlformats.org/presentationml/2006/ole">
            <mc:AlternateContent xmlns:mc="http://schemas.openxmlformats.org/markup-compatibility/2006">
              <mc:Choice xmlns:v="urn:schemas-microsoft-com:vml" Requires="v">
                <p:oleObj spid="_x0000_s28731" name="Equation" r:id="rId5" imgW="2580005" imgH="433070" progId="Equation.DSMT4">
                  <p:embed/>
                </p:oleObj>
              </mc:Choice>
              <mc:Fallback>
                <p:oleObj name="Equation" r:id="rId5" imgW="2580005" imgH="433070" progId="Equation.DSMT4">
                  <p:embed/>
                  <p:pic>
                    <p:nvPicPr>
                      <p:cNvPr id="0" name="图片 3"/>
                      <p:cNvPicPr/>
                      <p:nvPr/>
                    </p:nvPicPr>
                    <p:blipFill>
                      <a:blip r:embed="rId6"/>
                      <a:stretch>
                        <a:fillRect/>
                      </a:stretch>
                    </p:blipFill>
                    <p:spPr>
                      <a:xfrm>
                        <a:off x="2484973" y="2325453"/>
                        <a:ext cx="1815029" cy="30399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442546" y="3810414"/>
          <a:ext cx="3899883" cy="561177"/>
        </p:xfrm>
        <a:graphic>
          <a:graphicData uri="http://schemas.openxmlformats.org/presentationml/2006/ole">
            <mc:AlternateContent xmlns:mc="http://schemas.openxmlformats.org/markup-compatibility/2006">
              <mc:Choice xmlns:v="urn:schemas-microsoft-com:vml" Requires="v">
                <p:oleObj spid="_x0000_s28732" name="Equation" r:id="rId7" imgW="4149725" imgH="598805" progId="Equation.DSMT4">
                  <p:embed/>
                </p:oleObj>
              </mc:Choice>
              <mc:Fallback>
                <p:oleObj name="Equation" r:id="rId7" imgW="4149725" imgH="598805" progId="Equation.DSMT4">
                  <p:embed/>
                  <p:pic>
                    <p:nvPicPr>
                      <p:cNvPr id="0" name="图片 4"/>
                      <p:cNvPicPr/>
                      <p:nvPr/>
                    </p:nvPicPr>
                    <p:blipFill>
                      <a:blip r:embed="rId8"/>
                      <a:stretch>
                        <a:fillRect/>
                      </a:stretch>
                    </p:blipFill>
                    <p:spPr>
                      <a:xfrm>
                        <a:off x="1442546" y="3810414"/>
                        <a:ext cx="3899883" cy="561177"/>
                      </a:xfrm>
                      <a:prstGeom prst="rect">
                        <a:avLst/>
                      </a:prstGeom>
                    </p:spPr>
                  </p:pic>
                </p:oleObj>
              </mc:Fallback>
            </mc:AlternateContent>
          </a:graphicData>
        </a:graphic>
      </p:graphicFrame>
      <p:sp>
        <p:nvSpPr>
          <p:cNvPr id="7" name="文本框 6"/>
          <p:cNvSpPr txBox="1"/>
          <p:nvPr/>
        </p:nvSpPr>
        <p:spPr>
          <a:xfrm>
            <a:off x="647079" y="125752"/>
            <a:ext cx="2676566" cy="338554"/>
          </a:xfrm>
          <a:prstGeom prst="rect">
            <a:avLst/>
          </a:prstGeom>
          <a:noFill/>
        </p:spPr>
        <p:txBody>
          <a:bodyPr wrap="square" rtlCol="0">
            <a:spAutoFit/>
          </a:bodyPr>
          <a:lstStyle/>
          <a:p>
            <a:r>
              <a:rPr lang="zh-CN" altLang="en-US" sz="1600" b="1" dirty="0">
                <a:solidFill>
                  <a:srgbClr val="000066"/>
                </a:solidFill>
                <a:latin typeface="微软雅黑" panose="020B0503020204020204" pitchFamily="34" charset="-122"/>
                <a:ea typeface="微软雅黑" panose="020B0503020204020204" pitchFamily="34" charset="-122"/>
              </a:rPr>
              <a:t>噪声模型</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2" name="日期占位符 11"/>
          <p:cNvSpPr>
            <a:spLocks noGrp="1"/>
          </p:cNvSpPr>
          <p:nvPr>
            <p:ph type="dt" sz="half" idx="10"/>
          </p:nvPr>
        </p:nvSpPr>
        <p:spPr/>
        <p:txBody>
          <a:bodyPr/>
          <a:lstStyle/>
          <a:p>
            <a:fld id="{1D146257-8A9E-45A5-AA17-8CE19C46EE60}" type="datetime1">
              <a:rPr lang="zh-CN" altLang="en-US" smtClean="0"/>
            </a:fld>
            <a:endParaRPr lang="en-US" dirty="0"/>
          </a:p>
        </p:txBody>
      </p:sp>
      <p:sp>
        <p:nvSpPr>
          <p:cNvPr id="13" name="灯片编号占位符 12"/>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416549" y="202355"/>
            <a:ext cx="1216025"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非加性噪声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p:cNvSpPr txBox="1"/>
          <p:nvPr/>
        </p:nvSpPr>
        <p:spPr bwMode="auto">
          <a:xfrm>
            <a:off x="321408" y="574301"/>
            <a:ext cx="6536592"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逆滤波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从本节内容开始，我们要利用不同方法对退化图像进行恢复。首先介绍的是直接逆滤波法，这是一种最简单的方法。逆滤波方法是寻找一个线性滤波器，它的点扩散函数           是模糊函数         的逆，即满足：</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基于傅里叶变换，令                                       ，则上式等价于</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逆滤波的优势在于如果完全知道</a:t>
            </a:r>
            <a:r>
              <a:rPr lang="en-US" altLang="zh-CN" sz="1600" b="1" dirty="0">
                <a:solidFill>
                  <a:schemeClr val="tx1"/>
                </a:solidFill>
                <a:latin typeface="微软雅黑" panose="020B0503020204020204" pitchFamily="34" charset="-122"/>
                <a:ea typeface="微软雅黑" panose="020B0503020204020204" pitchFamily="34" charset="-122"/>
              </a:rPr>
              <a:t>PSF</a:t>
            </a:r>
            <a:r>
              <a:rPr lang="zh-CN" altLang="en-US" sz="1600" b="1" dirty="0">
                <a:solidFill>
                  <a:schemeClr val="tx1"/>
                </a:solidFill>
                <a:latin typeface="微软雅黑" panose="020B0503020204020204" pitchFamily="34" charset="-122"/>
                <a:ea typeface="微软雅黑" panose="020B0503020204020204" pitchFamily="34" charset="-122"/>
              </a:rPr>
              <a:t>，就可根据此先验设计可逆滤波器。</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559425" y="180130"/>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逆滤波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569135" y="2026767"/>
          <a:ext cx="3828901" cy="491147"/>
        </p:xfrm>
        <a:graphic>
          <a:graphicData uri="http://schemas.openxmlformats.org/presentationml/2006/ole">
            <mc:AlternateContent xmlns:mc="http://schemas.openxmlformats.org/markup-compatibility/2006">
              <mc:Choice xmlns:v="urn:schemas-microsoft-com:vml" Requires="v">
                <p:oleObj spid="_x0000_s29781" name="Equation" r:id="rId1" imgW="2952115" imgH="379730" progId="Equation.DSMT4">
                  <p:embed/>
                </p:oleObj>
              </mc:Choice>
              <mc:Fallback>
                <p:oleObj name="Equation" r:id="rId1" imgW="2952115" imgH="379730" progId="Equation.DSMT4">
                  <p:embed/>
                  <p:pic>
                    <p:nvPicPr>
                      <p:cNvPr id="0" name="图片 2"/>
                      <p:cNvPicPr/>
                      <p:nvPr/>
                    </p:nvPicPr>
                    <p:blipFill>
                      <a:blip r:embed="rId2"/>
                      <a:stretch>
                        <a:fillRect/>
                      </a:stretch>
                    </p:blipFill>
                    <p:spPr>
                      <a:xfrm>
                        <a:off x="1569135" y="2026767"/>
                        <a:ext cx="3828901" cy="49114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215983" y="2625586"/>
          <a:ext cx="2268954" cy="266698"/>
        </p:xfrm>
        <a:graphic>
          <a:graphicData uri="http://schemas.openxmlformats.org/presentationml/2006/ole">
            <mc:AlternateContent xmlns:mc="http://schemas.openxmlformats.org/markup-compatibility/2006">
              <mc:Choice xmlns:v="urn:schemas-microsoft-com:vml" Requires="v">
                <p:oleObj spid="_x0000_s29782" name="Equation" r:id="rId3" imgW="1771015" imgH="208915" progId="Equation.DSMT4">
                  <p:embed/>
                </p:oleObj>
              </mc:Choice>
              <mc:Fallback>
                <p:oleObj name="Equation" r:id="rId3" imgW="1771015" imgH="208915" progId="Equation.DSMT4">
                  <p:embed/>
                  <p:pic>
                    <p:nvPicPr>
                      <p:cNvPr id="0" name="图片 1"/>
                      <p:cNvPicPr/>
                      <p:nvPr/>
                    </p:nvPicPr>
                    <p:blipFill>
                      <a:blip r:embed="rId4"/>
                      <a:stretch>
                        <a:fillRect/>
                      </a:stretch>
                    </p:blipFill>
                    <p:spPr>
                      <a:xfrm>
                        <a:off x="2215983" y="2625586"/>
                        <a:ext cx="2268954" cy="266698"/>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766292" y="2938376"/>
          <a:ext cx="3156068" cy="491146"/>
        </p:xfrm>
        <a:graphic>
          <a:graphicData uri="http://schemas.openxmlformats.org/presentationml/2006/ole">
            <mc:AlternateContent xmlns:mc="http://schemas.openxmlformats.org/markup-compatibility/2006">
              <mc:Choice xmlns:v="urn:schemas-microsoft-com:vml" Requires="v">
                <p:oleObj spid="_x0000_s29783" name="Equation" r:id="rId5" imgW="2190750" imgH="342265" progId="Equation.DSMT4">
                  <p:embed/>
                </p:oleObj>
              </mc:Choice>
              <mc:Fallback>
                <p:oleObj name="Equation" r:id="rId5" imgW="2190750" imgH="342265" progId="Equation.DSMT4">
                  <p:embed/>
                  <p:pic>
                    <p:nvPicPr>
                      <p:cNvPr id="0" name="图片 4"/>
                      <p:cNvPicPr/>
                      <p:nvPr/>
                    </p:nvPicPr>
                    <p:blipFill>
                      <a:blip r:embed="rId6"/>
                      <a:stretch>
                        <a:fillRect/>
                      </a:stretch>
                    </p:blipFill>
                    <p:spPr>
                      <a:xfrm>
                        <a:off x="1766292" y="2938376"/>
                        <a:ext cx="3156068" cy="491146"/>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089150" y="3824288"/>
          <a:ext cx="2509838" cy="463550"/>
        </p:xfrm>
        <a:graphic>
          <a:graphicData uri="http://schemas.openxmlformats.org/presentationml/2006/ole">
            <mc:AlternateContent xmlns:mc="http://schemas.openxmlformats.org/markup-compatibility/2006">
              <mc:Choice xmlns:v="urn:schemas-microsoft-com:vml" Requires="v">
                <p:oleObj spid="_x0000_s29784" name="Equation" r:id="rId7" imgW="1848485" imgH="342265" progId="Equation.DSMT4">
                  <p:embed/>
                </p:oleObj>
              </mc:Choice>
              <mc:Fallback>
                <p:oleObj name="Equation" r:id="rId7" imgW="1848485" imgH="342265" progId="Equation.DSMT4">
                  <p:embed/>
                  <p:pic>
                    <p:nvPicPr>
                      <p:cNvPr id="0" name="图片 5"/>
                      <p:cNvPicPr/>
                      <p:nvPr/>
                    </p:nvPicPr>
                    <p:blipFill>
                      <a:blip r:embed="rId8"/>
                      <a:stretch>
                        <a:fillRect/>
                      </a:stretch>
                    </p:blipFill>
                    <p:spPr>
                      <a:xfrm>
                        <a:off x="2089150" y="3824288"/>
                        <a:ext cx="2509838" cy="46355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753742" y="1690931"/>
          <a:ext cx="729843" cy="312790"/>
        </p:xfrm>
        <a:graphic>
          <a:graphicData uri="http://schemas.openxmlformats.org/presentationml/2006/ole">
            <mc:AlternateContent xmlns:mc="http://schemas.openxmlformats.org/markup-compatibility/2006">
              <mc:Choice xmlns:v="urn:schemas-microsoft-com:vml" Requires="v">
                <p:oleObj spid="_x0000_s29785" name="Equation" r:id="rId9" imgW="487680" imgH="208915" progId="Equation.DSMT4">
                  <p:embed/>
                </p:oleObj>
              </mc:Choice>
              <mc:Fallback>
                <p:oleObj name="Equation" r:id="rId9" imgW="487680" imgH="208915" progId="Equation.DSMT4">
                  <p:embed/>
                  <p:pic>
                    <p:nvPicPr>
                      <p:cNvPr id="0" name="图片 6"/>
                      <p:cNvPicPr/>
                      <p:nvPr/>
                    </p:nvPicPr>
                    <p:blipFill>
                      <a:blip r:embed="rId10"/>
                      <a:stretch>
                        <a:fillRect/>
                      </a:stretch>
                    </p:blipFill>
                    <p:spPr>
                      <a:xfrm>
                        <a:off x="2753742" y="1690931"/>
                        <a:ext cx="729843" cy="31279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442727" y="1698581"/>
          <a:ext cx="543144" cy="297490"/>
        </p:xfrm>
        <a:graphic>
          <a:graphicData uri="http://schemas.openxmlformats.org/presentationml/2006/ole">
            <mc:AlternateContent xmlns:mc="http://schemas.openxmlformats.org/markup-compatibility/2006">
              <mc:Choice xmlns:v="urn:schemas-microsoft-com:vml" Requires="v">
                <p:oleObj spid="_x0000_s29786" name="Equation" r:id="rId11" imgW="381635" imgH="208915" progId="Equation.DSMT4">
                  <p:embed/>
                </p:oleObj>
              </mc:Choice>
              <mc:Fallback>
                <p:oleObj name="Equation" r:id="rId11" imgW="381635" imgH="208915" progId="Equation.DSMT4">
                  <p:embed/>
                  <p:pic>
                    <p:nvPicPr>
                      <p:cNvPr id="0" name="图片 7"/>
                      <p:cNvPicPr/>
                      <p:nvPr/>
                    </p:nvPicPr>
                    <p:blipFill>
                      <a:blip r:embed="rId12"/>
                      <a:stretch>
                        <a:fillRect/>
                      </a:stretch>
                    </p:blipFill>
                    <p:spPr>
                      <a:xfrm>
                        <a:off x="4442727" y="1698581"/>
                        <a:ext cx="543144" cy="297490"/>
                      </a:xfrm>
                      <a:prstGeom prst="rect">
                        <a:avLst/>
                      </a:prstGeom>
                    </p:spPr>
                  </p:pic>
                </p:oleObj>
              </mc:Fallback>
            </mc:AlternateContent>
          </a:graphicData>
        </a:graphic>
      </p:graphicFrame>
      <p:sp>
        <p:nvSpPr>
          <p:cNvPr id="17" name="日期占位符 16"/>
          <p:cNvSpPr>
            <a:spLocks noGrp="1"/>
          </p:cNvSpPr>
          <p:nvPr>
            <p:ph type="dt" sz="half" idx="10"/>
          </p:nvPr>
        </p:nvSpPr>
        <p:spPr/>
        <p:txBody>
          <a:bodyPr/>
          <a:lstStyle/>
          <a:p>
            <a:fld id="{1E6A36A7-7536-4388-AFDF-F3A93BD46BA9}"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191233" y="868822"/>
            <a:ext cx="6666767" cy="2505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当退化模型中不存在噪声时，可以完全恢复原始图像，即             </a:t>
            </a:r>
            <a:r>
              <a:rPr lang="en-US" altLang="zh-CN" sz="1600" b="1" dirty="0">
                <a:solidFill>
                  <a:srgbClr val="000066"/>
                </a:solidFill>
                <a:latin typeface="微软雅黑" panose="020B0503020204020204" pitchFamily="34" charset="-122"/>
                <a:ea typeface="微软雅黑" panose="020B0503020204020204" pitchFamily="34" charset="-122"/>
              </a:rPr>
              <a:t>=0</a:t>
            </a:r>
            <a:r>
              <a:rPr lang="zh-CN" altLang="en-US" sz="1600" b="1" dirty="0">
                <a:solidFill>
                  <a:srgbClr val="000066"/>
                </a:solidFill>
                <a:latin typeface="微软雅黑" panose="020B0503020204020204" pitchFamily="34" charset="-122"/>
                <a:ea typeface="微软雅黑" panose="020B0503020204020204" pitchFamily="34" charset="-122"/>
              </a:rPr>
              <a:t>    然而，逆滤波存在很多问题：</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dirty="0">
                <a:solidFill>
                  <a:schemeClr val="tx1"/>
                </a:solidFill>
                <a:latin typeface="微软雅黑" panose="020B0503020204020204" pitchFamily="34" charset="-122"/>
                <a:ea typeface="微软雅黑" panose="020B0503020204020204" pitchFamily="34" charset="-122"/>
              </a:rPr>
              <a:t>不能完全知道模糊核</a:t>
            </a:r>
            <a:r>
              <a:rPr lang="en-US" altLang="zh-CN" sz="1600" dirty="0">
                <a:solidFill>
                  <a:schemeClr val="tx1"/>
                </a:solidFill>
                <a:latin typeface="微软雅黑" panose="020B0503020204020204" pitchFamily="34" charset="-122"/>
                <a:ea typeface="微软雅黑" panose="020B0503020204020204" pitchFamily="34" charset="-122"/>
              </a:rPr>
              <a:t>PSF</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dirty="0">
                <a:solidFill>
                  <a:schemeClr val="tx1"/>
                </a:solidFill>
                <a:latin typeface="微软雅黑" panose="020B0503020204020204" pitchFamily="34" charset="-122"/>
                <a:ea typeface="微软雅黑" panose="020B0503020204020204" pitchFamily="34" charset="-122"/>
              </a:rPr>
              <a:t>即使模糊核</a:t>
            </a:r>
            <a:r>
              <a:rPr lang="en-US" altLang="zh-CN" sz="1600" dirty="0">
                <a:solidFill>
                  <a:schemeClr val="tx1"/>
                </a:solidFill>
                <a:latin typeface="微软雅黑" panose="020B0503020204020204" pitchFamily="34" charset="-122"/>
                <a:ea typeface="微软雅黑" panose="020B0503020204020204" pitchFamily="34" charset="-122"/>
              </a:rPr>
              <a:t>PSF</a:t>
            </a:r>
            <a:r>
              <a:rPr lang="zh-CN" altLang="en-US" sz="1600" dirty="0">
                <a:solidFill>
                  <a:schemeClr val="tx1"/>
                </a:solidFill>
                <a:latin typeface="微软雅黑" panose="020B0503020204020204" pitchFamily="34" charset="-122"/>
                <a:ea typeface="微软雅黑" panose="020B0503020204020204" pitchFamily="34" charset="-122"/>
              </a:rPr>
              <a:t>已知，很多情况下           在频率        处趋于</a:t>
            </a:r>
            <a:r>
              <a:rPr lang="en-US" altLang="zh-CN" sz="1600" dirty="0">
                <a:solidFill>
                  <a:schemeClr val="tx1"/>
                </a:solidFill>
                <a:latin typeface="微软雅黑" panose="020B0503020204020204" pitchFamily="34" charset="-122"/>
                <a:ea typeface="微软雅黑" panose="020B0503020204020204" pitchFamily="34" charset="-122"/>
              </a:rPr>
              <a:t>0</a:t>
            </a:r>
            <a:r>
              <a:rPr lang="zh-CN" altLang="en-US" sz="1600" dirty="0">
                <a:solidFill>
                  <a:schemeClr val="tx1"/>
                </a:solidFill>
                <a:latin typeface="微软雅黑" panose="020B0503020204020204" pitchFamily="34" charset="-122"/>
                <a:ea typeface="微软雅黑" panose="020B0503020204020204" pitchFamily="34" charset="-122"/>
              </a:rPr>
              <a:t>，例如线性运动模糊和离焦模糊；</a:t>
            </a:r>
            <a:endParaRPr lang="en-US" altLang="zh-CN" sz="1600"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dirty="0">
                <a:solidFill>
                  <a:schemeClr val="tx1"/>
                </a:solidFill>
                <a:latin typeface="微软雅黑" panose="020B0503020204020204" pitchFamily="34" charset="-122"/>
                <a:ea typeface="微软雅黑" panose="020B0503020204020204" pitchFamily="34" charset="-122"/>
              </a:rPr>
              <a:t>即使            在频率        处不为</a:t>
            </a:r>
            <a:r>
              <a:rPr lang="en-US" altLang="zh-CN" sz="1600" dirty="0">
                <a:solidFill>
                  <a:schemeClr val="tx1"/>
                </a:solidFill>
                <a:latin typeface="微软雅黑" panose="020B0503020204020204" pitchFamily="34" charset="-122"/>
                <a:ea typeface="微软雅黑" panose="020B0503020204020204" pitchFamily="34" charset="-122"/>
              </a:rPr>
              <a:t>0</a:t>
            </a:r>
            <a:r>
              <a:rPr lang="zh-CN" altLang="en-US" sz="1600" dirty="0">
                <a:solidFill>
                  <a:schemeClr val="tx1"/>
                </a:solidFill>
                <a:latin typeface="微软雅黑" panose="020B0503020204020204" pitchFamily="34" charset="-122"/>
                <a:ea typeface="微软雅黑" panose="020B0503020204020204" pitchFamily="34" charset="-122"/>
              </a:rPr>
              <a:t>，有可能值很小，导致                  放大噪声，这在数学上称为不适定或者病态性。</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3945856" y="2193255"/>
          <a:ext cx="620191" cy="288258"/>
        </p:xfrm>
        <a:graphic>
          <a:graphicData uri="http://schemas.openxmlformats.org/presentationml/2006/ole">
            <mc:AlternateContent xmlns:mc="http://schemas.openxmlformats.org/markup-compatibility/2006">
              <mc:Choice xmlns:v="urn:schemas-microsoft-com:vml" Requires="v">
                <p:oleObj spid="_x0000_s30777" name="Equation" r:id="rId1" imgW="449580" imgH="208915" progId="Equation.DSMT4">
                  <p:embed/>
                </p:oleObj>
              </mc:Choice>
              <mc:Fallback>
                <p:oleObj name="Equation" r:id="rId1" imgW="449580" imgH="208915" progId="Equation.DSMT4">
                  <p:embed/>
                  <p:pic>
                    <p:nvPicPr>
                      <p:cNvPr id="0" name="图片 1"/>
                      <p:cNvPicPr/>
                      <p:nvPr/>
                    </p:nvPicPr>
                    <p:blipFill>
                      <a:blip r:embed="rId2"/>
                      <a:stretch>
                        <a:fillRect/>
                      </a:stretch>
                    </p:blipFill>
                    <p:spPr>
                      <a:xfrm>
                        <a:off x="3945856" y="2193255"/>
                        <a:ext cx="620191" cy="28825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200827" y="2168776"/>
          <a:ext cx="447673" cy="288258"/>
        </p:xfrm>
        <a:graphic>
          <a:graphicData uri="http://schemas.openxmlformats.org/presentationml/2006/ole">
            <mc:AlternateContent xmlns:mc="http://schemas.openxmlformats.org/markup-compatibility/2006">
              <mc:Choice xmlns:v="urn:schemas-microsoft-com:vml" Requires="v">
                <p:oleObj spid="_x0000_s30778" name="Equation" r:id="rId3" imgW="325755" imgH="208915" progId="Equation.DSMT4">
                  <p:embed/>
                </p:oleObj>
              </mc:Choice>
              <mc:Fallback>
                <p:oleObj name="Equation" r:id="rId3" imgW="325755" imgH="208915" progId="Equation.DSMT4">
                  <p:embed/>
                  <p:pic>
                    <p:nvPicPr>
                      <p:cNvPr id="0" name="图片 6"/>
                      <p:cNvPicPr/>
                      <p:nvPr/>
                    </p:nvPicPr>
                    <p:blipFill>
                      <a:blip r:embed="rId4"/>
                      <a:stretch>
                        <a:fillRect/>
                      </a:stretch>
                    </p:blipFill>
                    <p:spPr>
                      <a:xfrm>
                        <a:off x="5200827" y="2168776"/>
                        <a:ext cx="447673" cy="288258"/>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393825" y="2866565"/>
          <a:ext cx="620713" cy="287337"/>
        </p:xfrm>
        <a:graphic>
          <a:graphicData uri="http://schemas.openxmlformats.org/presentationml/2006/ole">
            <mc:AlternateContent xmlns:mc="http://schemas.openxmlformats.org/markup-compatibility/2006">
              <mc:Choice xmlns:v="urn:schemas-microsoft-com:vml" Requires="v">
                <p:oleObj spid="_x0000_s30779" name="Equation" r:id="rId5" imgW="621665" imgH="289560" progId="Equation.DSMT4">
                  <p:embed/>
                </p:oleObj>
              </mc:Choice>
              <mc:Fallback>
                <p:oleObj name="Equation" r:id="rId5" imgW="621665" imgH="289560" progId="Equation.DSMT4">
                  <p:embed/>
                  <p:pic>
                    <p:nvPicPr>
                      <p:cNvPr id="0" name="图片 7"/>
                      <p:cNvPicPr/>
                      <p:nvPr/>
                    </p:nvPicPr>
                    <p:blipFill>
                      <a:blip r:embed="rId6"/>
                      <a:stretch>
                        <a:fillRect/>
                      </a:stretch>
                    </p:blipFill>
                    <p:spPr>
                      <a:xfrm>
                        <a:off x="1393825" y="2866565"/>
                        <a:ext cx="620713" cy="287337"/>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678225" y="2849896"/>
          <a:ext cx="447675" cy="287337"/>
        </p:xfrm>
        <a:graphic>
          <a:graphicData uri="http://schemas.openxmlformats.org/presentationml/2006/ole">
            <mc:AlternateContent xmlns:mc="http://schemas.openxmlformats.org/markup-compatibility/2006">
              <mc:Choice xmlns:v="urn:schemas-microsoft-com:vml" Requires="v">
                <p:oleObj spid="_x0000_s30780" name="Equation" r:id="rId7" imgW="449580" imgH="289560" progId="Equation.DSMT4">
                  <p:embed/>
                </p:oleObj>
              </mc:Choice>
              <mc:Fallback>
                <p:oleObj name="Equation" r:id="rId7" imgW="449580" imgH="289560" progId="Equation.DSMT4">
                  <p:embed/>
                  <p:pic>
                    <p:nvPicPr>
                      <p:cNvPr id="0" name="图片 8"/>
                      <p:cNvPicPr/>
                      <p:nvPr/>
                    </p:nvPicPr>
                    <p:blipFill>
                      <a:blip r:embed="rId8"/>
                      <a:stretch>
                        <a:fillRect/>
                      </a:stretch>
                    </p:blipFill>
                    <p:spPr>
                      <a:xfrm>
                        <a:off x="2678225" y="2849896"/>
                        <a:ext cx="447675" cy="287337"/>
                      </a:xfrm>
                      <a:prstGeom prst="rect">
                        <a:avLst/>
                      </a:prstGeom>
                    </p:spPr>
                  </p:pic>
                </p:oleObj>
              </mc:Fallback>
            </mc:AlternateContent>
          </a:graphicData>
        </a:graphic>
      </p:graphicFrame>
      <p:pic>
        <p:nvPicPr>
          <p:cNvPr id="17" name="图片 16"/>
          <p:cNvPicPr>
            <a:picLocks noChangeAspect="1"/>
          </p:cNvPicPr>
          <p:nvPr/>
        </p:nvPicPr>
        <p:blipFill>
          <a:blip r:embed="rId9">
            <a:clrChange>
              <a:clrFrom>
                <a:srgbClr val="FFFFFF"/>
              </a:clrFrom>
              <a:clrTo>
                <a:srgbClr val="FFFFFF">
                  <a:alpha val="0"/>
                </a:srgbClr>
              </a:clrTo>
            </a:clrChange>
          </a:blip>
          <a:stretch>
            <a:fillRect/>
          </a:stretch>
        </p:blipFill>
        <p:spPr>
          <a:xfrm>
            <a:off x="5962142" y="2720223"/>
            <a:ext cx="776113" cy="476166"/>
          </a:xfrm>
          <a:prstGeom prst="rect">
            <a:avLst/>
          </a:prstGeom>
        </p:spPr>
      </p:pic>
      <p:pic>
        <p:nvPicPr>
          <p:cNvPr id="18" name="图片 17"/>
          <p:cNvPicPr>
            <a:picLocks noChangeAspect="1"/>
          </p:cNvPicPr>
          <p:nvPr/>
        </p:nvPicPr>
        <p:blipFill>
          <a:blip r:embed="rId9">
            <a:clrChange>
              <a:clrFrom>
                <a:srgbClr val="FFFFFF"/>
              </a:clrFrom>
              <a:clrTo>
                <a:srgbClr val="FFFFFF">
                  <a:alpha val="0"/>
                </a:srgbClr>
              </a:clrTo>
            </a:clrChange>
          </a:blip>
          <a:stretch>
            <a:fillRect/>
          </a:stretch>
        </p:blipFill>
        <p:spPr>
          <a:xfrm>
            <a:off x="5610400" y="944245"/>
            <a:ext cx="776113" cy="476166"/>
          </a:xfrm>
          <a:prstGeom prst="rect">
            <a:avLst/>
          </a:prstGeom>
        </p:spPr>
      </p:pic>
      <p:sp>
        <p:nvSpPr>
          <p:cNvPr id="19" name="文本框 18"/>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20" name="日期占位符 19"/>
          <p:cNvSpPr>
            <a:spLocks noGrp="1"/>
          </p:cNvSpPr>
          <p:nvPr>
            <p:ph type="dt" sz="half" idx="10"/>
          </p:nvPr>
        </p:nvSpPr>
        <p:spPr/>
        <p:txBody>
          <a:bodyPr/>
          <a:lstStyle/>
          <a:p>
            <a:fld id="{ECF68725-457A-4A74-8CDD-DB51A706150E}" type="datetime1">
              <a:rPr lang="zh-CN" altLang="en-US" smtClean="0"/>
            </a:fld>
            <a:endParaRPr lang="en-US" dirty="0"/>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559425" y="180130"/>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逆滤波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62098" y="722171"/>
            <a:ext cx="4279851" cy="14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99940" y="2157787"/>
            <a:ext cx="5732766" cy="523220"/>
          </a:xfrm>
          <a:prstGeom prst="rect">
            <a:avLst/>
          </a:prstGeom>
        </p:spPr>
        <p:txBody>
          <a:bodyPr wrap="square">
            <a:spAutoFit/>
          </a:bodyPr>
          <a:lstStyle/>
          <a:p>
            <a:pPr>
              <a:defRPr/>
            </a:pPr>
            <a:r>
              <a:rPr lang="zh-CN" altLang="zh-CN" sz="1400">
                <a:solidFill>
                  <a:srgbClr val="000000"/>
                </a:solidFill>
                <a:latin typeface="Times New Roman" panose="02020603050405020304" pitchFamily="18" charset="0"/>
                <a:cs typeface="Times New Roman" panose="02020603050405020304" pitchFamily="18" charset="0"/>
              </a:rPr>
              <a:t>模糊但无噪声图像的逆滤波复原结果：（</a:t>
            </a:r>
            <a:r>
              <a:rPr lang="en-US" altLang="zh-CN" sz="1400">
                <a:solidFill>
                  <a:srgbClr val="000000"/>
                </a:solidFill>
                <a:latin typeface="Times New Roman" panose="02020603050405020304" pitchFamily="18" charset="0"/>
                <a:cs typeface="Times New Roman" panose="02020603050405020304" pitchFamily="18" charset="0"/>
              </a:rPr>
              <a:t>a</a:t>
            </a:r>
            <a:r>
              <a:rPr lang="zh-CN" altLang="zh-CN" sz="1400">
                <a:solidFill>
                  <a:srgbClr val="000000"/>
                </a:solidFill>
                <a:latin typeface="Times New Roman" panose="02020603050405020304" pitchFamily="18" charset="0"/>
                <a:cs typeface="Times New Roman" panose="02020603050405020304" pitchFamily="18" charset="0"/>
              </a:rPr>
              <a:t>）模糊但无噪声图像</a:t>
            </a:r>
            <a:r>
              <a:rPr lang="en-US" altLang="zh-CN" sz="1400">
                <a:solidFill>
                  <a:srgbClr val="000000"/>
                </a:solidFill>
                <a:latin typeface="Times New Roman" panose="02020603050405020304" pitchFamily="18" charset="0"/>
                <a:cs typeface="Times New Roman" panose="02020603050405020304" pitchFamily="18" charset="0"/>
              </a:rPr>
              <a:t>;(b) </a:t>
            </a:r>
            <a:r>
              <a:rPr lang="zh-CN" altLang="zh-CN" sz="1400">
                <a:solidFill>
                  <a:srgbClr val="000000"/>
                </a:solidFill>
                <a:latin typeface="Times New Roman" panose="02020603050405020304" pitchFamily="18" charset="0"/>
                <a:cs typeface="Times New Roman" panose="02020603050405020304" pitchFamily="18" charset="0"/>
              </a:rPr>
              <a:t>高斯</a:t>
            </a:r>
            <a:r>
              <a:rPr lang="en-US" altLang="zh-CN" sz="1400">
                <a:solidFill>
                  <a:srgbClr val="000000"/>
                </a:solidFill>
                <a:latin typeface="Times New Roman" panose="02020603050405020304" pitchFamily="18" charset="0"/>
                <a:cs typeface="Times New Roman" panose="02020603050405020304" pitchFamily="18" charset="0"/>
              </a:rPr>
              <a:t>PSF</a:t>
            </a:r>
            <a:r>
              <a:rPr lang="zh-CN" altLang="zh-CN" sz="1400">
                <a:solidFill>
                  <a:srgbClr val="000000"/>
                </a:solidFill>
                <a:latin typeface="Times New Roman" panose="02020603050405020304" pitchFamily="18" charset="0"/>
                <a:cs typeface="Times New Roman" panose="02020603050405020304" pitchFamily="18" charset="0"/>
              </a:rPr>
              <a:t>；（</a:t>
            </a:r>
            <a:r>
              <a:rPr lang="en-US" altLang="zh-CN" sz="1400">
                <a:solidFill>
                  <a:srgbClr val="000000"/>
                </a:solidFill>
                <a:latin typeface="Times New Roman" panose="02020603050405020304" pitchFamily="18" charset="0"/>
                <a:cs typeface="Times New Roman" panose="02020603050405020304" pitchFamily="18" charset="0"/>
              </a:rPr>
              <a:t>c</a:t>
            </a:r>
            <a:r>
              <a:rPr lang="zh-CN" altLang="zh-CN" sz="1400">
                <a:solidFill>
                  <a:srgbClr val="000000"/>
                </a:solidFill>
                <a:latin typeface="Times New Roman" panose="02020603050405020304" pitchFamily="18" charset="0"/>
                <a:cs typeface="Times New Roman" panose="02020603050405020304" pitchFamily="18" charset="0"/>
              </a:rPr>
              <a:t>）相应的高斯</a:t>
            </a:r>
            <a:r>
              <a:rPr lang="en-US" altLang="zh-CN" sz="1400">
                <a:solidFill>
                  <a:srgbClr val="000000"/>
                </a:solidFill>
                <a:latin typeface="Times New Roman" panose="02020603050405020304" pitchFamily="18" charset="0"/>
                <a:cs typeface="Times New Roman" panose="02020603050405020304" pitchFamily="18" charset="0"/>
              </a:rPr>
              <a:t>MTF</a:t>
            </a:r>
            <a:r>
              <a:rPr lang="zh-CN" altLang="zh-CN" sz="1400">
                <a:solidFill>
                  <a:srgbClr val="000000"/>
                </a:solidFill>
                <a:latin typeface="Times New Roman" panose="02020603050405020304" pitchFamily="18" charset="0"/>
                <a:cs typeface="Times New Roman" panose="02020603050405020304" pitchFamily="18" charset="0"/>
              </a:rPr>
              <a:t>；</a:t>
            </a:r>
            <a:r>
              <a:rPr lang="en-US" altLang="zh-CN" sz="1400">
                <a:solidFill>
                  <a:srgbClr val="000000"/>
                </a:solidFill>
                <a:latin typeface="Times New Roman" panose="02020603050405020304" pitchFamily="18" charset="0"/>
                <a:cs typeface="Times New Roman" panose="02020603050405020304" pitchFamily="18" charset="0"/>
              </a:rPr>
              <a:t>(d) </a:t>
            </a:r>
            <a:r>
              <a:rPr lang="zh-CN" altLang="zh-CN" sz="1400">
                <a:solidFill>
                  <a:srgbClr val="000000"/>
                </a:solidFill>
                <a:latin typeface="Times New Roman" panose="02020603050405020304" pitchFamily="18" charset="0"/>
                <a:cs typeface="Times New Roman" panose="02020603050405020304" pitchFamily="18" charset="0"/>
              </a:rPr>
              <a:t>复原结果图像</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pic>
        <p:nvPicPr>
          <p:cNvPr id="9"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9" y="3053177"/>
            <a:ext cx="4279850" cy="113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99939" y="4310585"/>
            <a:ext cx="6039850" cy="738664"/>
          </a:xfrm>
          <a:prstGeom prst="rect">
            <a:avLst/>
          </a:prstGeom>
        </p:spPr>
        <p:txBody>
          <a:bodyPr wrap="square">
            <a:spAutoFit/>
          </a:bodyPr>
          <a:lstStyle/>
          <a:p>
            <a:pPr>
              <a:defRPr/>
            </a:pPr>
            <a:r>
              <a:rPr lang="zh-CN" altLang="zh-CN" sz="1400">
                <a:solidFill>
                  <a:srgbClr val="000000"/>
                </a:solidFill>
                <a:latin typeface="Times New Roman" panose="02020603050405020304" pitchFamily="18" charset="0"/>
                <a:cs typeface="Times New Roman" panose="02020603050405020304" pitchFamily="18" charset="0"/>
              </a:rPr>
              <a:t>模糊含高斯噪声图像的逆滤波复原结果：（</a:t>
            </a:r>
            <a:r>
              <a:rPr lang="en-US" altLang="zh-CN" sz="1400">
                <a:solidFill>
                  <a:srgbClr val="000000"/>
                </a:solidFill>
                <a:latin typeface="Times New Roman" panose="02020603050405020304" pitchFamily="18" charset="0"/>
                <a:cs typeface="Times New Roman" panose="02020603050405020304" pitchFamily="18" charset="0"/>
              </a:rPr>
              <a:t>a</a:t>
            </a:r>
            <a:r>
              <a:rPr lang="zh-CN" altLang="zh-CN" sz="1400">
                <a:solidFill>
                  <a:srgbClr val="000000"/>
                </a:solidFill>
                <a:latin typeface="Times New Roman" panose="02020603050405020304" pitchFamily="18" charset="0"/>
                <a:cs typeface="Times New Roman" panose="02020603050405020304" pitchFamily="18" charset="0"/>
              </a:rPr>
              <a:t>）模糊但含高斯噪声的图像（均值为</a:t>
            </a:r>
            <a:r>
              <a:rPr lang="en-US" altLang="zh-CN" sz="1400">
                <a:solidFill>
                  <a:srgbClr val="000000"/>
                </a:solidFill>
                <a:latin typeface="Times New Roman" panose="02020603050405020304" pitchFamily="18" charset="0"/>
                <a:cs typeface="Times New Roman" panose="02020603050405020304" pitchFamily="18" charset="0"/>
              </a:rPr>
              <a:t>0</a:t>
            </a:r>
            <a:r>
              <a:rPr lang="zh-CN" altLang="zh-CN" sz="1400">
                <a:solidFill>
                  <a:srgbClr val="000000"/>
                </a:solidFill>
                <a:latin typeface="Times New Roman" panose="02020603050405020304" pitchFamily="18" charset="0"/>
                <a:cs typeface="Times New Roman" panose="02020603050405020304" pitchFamily="18" charset="0"/>
              </a:rPr>
              <a:t>，方差为</a:t>
            </a:r>
            <a:r>
              <a:rPr lang="en-US" altLang="zh-CN" sz="1400">
                <a:solidFill>
                  <a:srgbClr val="000000"/>
                </a:solidFill>
                <a:latin typeface="Times New Roman" panose="02020603050405020304" pitchFamily="18" charset="0"/>
                <a:cs typeface="Times New Roman" panose="02020603050405020304" pitchFamily="18" charset="0"/>
              </a:rPr>
              <a:t>0.002</a:t>
            </a:r>
            <a:r>
              <a:rPr lang="zh-CN" altLang="zh-CN" sz="1400">
                <a:solidFill>
                  <a:srgbClr val="000000"/>
                </a:solidFill>
                <a:latin typeface="Times New Roman" panose="02020603050405020304" pitchFamily="18" charset="0"/>
                <a:cs typeface="Times New Roman" panose="02020603050405020304" pitchFamily="18" charset="0"/>
              </a:rPr>
              <a:t>）</a:t>
            </a:r>
            <a:r>
              <a:rPr lang="en-US" altLang="zh-CN" sz="1400">
                <a:solidFill>
                  <a:srgbClr val="000000"/>
                </a:solidFill>
                <a:latin typeface="Times New Roman" panose="02020603050405020304" pitchFamily="18" charset="0"/>
                <a:cs typeface="Times New Roman" panose="02020603050405020304" pitchFamily="18" charset="0"/>
              </a:rPr>
              <a:t>;(b) </a:t>
            </a:r>
            <a:r>
              <a:rPr lang="zh-CN" altLang="zh-CN" sz="1400">
                <a:solidFill>
                  <a:srgbClr val="000000"/>
                </a:solidFill>
                <a:latin typeface="Times New Roman" panose="02020603050405020304" pitchFamily="18" charset="0"/>
                <a:cs typeface="Times New Roman" panose="02020603050405020304" pitchFamily="18" charset="0"/>
              </a:rPr>
              <a:t>高斯</a:t>
            </a:r>
            <a:r>
              <a:rPr lang="en-US" altLang="zh-CN" sz="1400">
                <a:solidFill>
                  <a:srgbClr val="000000"/>
                </a:solidFill>
                <a:latin typeface="Times New Roman" panose="02020603050405020304" pitchFamily="18" charset="0"/>
                <a:cs typeface="Times New Roman" panose="02020603050405020304" pitchFamily="18" charset="0"/>
              </a:rPr>
              <a:t>PSF</a:t>
            </a:r>
            <a:r>
              <a:rPr lang="zh-CN" altLang="zh-CN" sz="1400">
                <a:solidFill>
                  <a:srgbClr val="000000"/>
                </a:solidFill>
                <a:latin typeface="Times New Roman" panose="02020603050405020304" pitchFamily="18" charset="0"/>
                <a:cs typeface="Times New Roman" panose="02020603050405020304" pitchFamily="18" charset="0"/>
              </a:rPr>
              <a:t>；（</a:t>
            </a:r>
            <a:r>
              <a:rPr lang="en-US" altLang="zh-CN" sz="1400">
                <a:solidFill>
                  <a:srgbClr val="000000"/>
                </a:solidFill>
                <a:latin typeface="Times New Roman" panose="02020603050405020304" pitchFamily="18" charset="0"/>
                <a:cs typeface="Times New Roman" panose="02020603050405020304" pitchFamily="18" charset="0"/>
              </a:rPr>
              <a:t>c</a:t>
            </a:r>
            <a:r>
              <a:rPr lang="zh-CN" altLang="zh-CN" sz="1400">
                <a:solidFill>
                  <a:srgbClr val="000000"/>
                </a:solidFill>
                <a:latin typeface="Times New Roman" panose="02020603050405020304" pitchFamily="18" charset="0"/>
                <a:cs typeface="Times New Roman" panose="02020603050405020304" pitchFamily="18" charset="0"/>
              </a:rPr>
              <a:t>）相应的高斯</a:t>
            </a:r>
            <a:r>
              <a:rPr lang="en-US" altLang="zh-CN" sz="1400">
                <a:solidFill>
                  <a:srgbClr val="000000"/>
                </a:solidFill>
                <a:latin typeface="Times New Roman" panose="02020603050405020304" pitchFamily="18" charset="0"/>
                <a:cs typeface="Times New Roman" panose="02020603050405020304" pitchFamily="18" charset="0"/>
              </a:rPr>
              <a:t>MTF</a:t>
            </a:r>
            <a:r>
              <a:rPr lang="zh-CN" altLang="zh-CN" sz="1400">
                <a:solidFill>
                  <a:srgbClr val="000000"/>
                </a:solidFill>
                <a:latin typeface="Times New Roman" panose="02020603050405020304" pitchFamily="18" charset="0"/>
                <a:cs typeface="Times New Roman" panose="02020603050405020304" pitchFamily="18" charset="0"/>
              </a:rPr>
              <a:t>；</a:t>
            </a:r>
            <a:r>
              <a:rPr lang="en-US" altLang="zh-CN" sz="1400">
                <a:solidFill>
                  <a:srgbClr val="000000"/>
                </a:solidFill>
                <a:latin typeface="Times New Roman" panose="02020603050405020304" pitchFamily="18" charset="0"/>
                <a:cs typeface="Times New Roman" panose="02020603050405020304" pitchFamily="18" charset="0"/>
              </a:rPr>
              <a:t>(d) </a:t>
            </a:r>
            <a:r>
              <a:rPr lang="zh-CN" altLang="zh-CN" sz="1400">
                <a:solidFill>
                  <a:srgbClr val="000000"/>
                </a:solidFill>
                <a:latin typeface="Times New Roman" panose="02020603050405020304" pitchFamily="18" charset="0"/>
                <a:cs typeface="Times New Roman" panose="02020603050405020304" pitchFamily="18" charset="0"/>
              </a:rPr>
              <a:t>复原结果图像</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0B916EE2-5289-494B-9B08-E691A225C508}" type="datetime1">
              <a:rPr lang="zh-CN" altLang="en-US" smtClean="0"/>
            </a:fld>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559425" y="180130"/>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逆滤波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7937" y="3049002"/>
            <a:ext cx="6842126" cy="1762762"/>
            <a:chOff x="15874" y="1622728"/>
            <a:chExt cx="6842126" cy="1762762"/>
          </a:xfrm>
        </p:grpSpPr>
        <p:sp>
          <p:nvSpPr>
            <p:cNvPr id="10" name="Oval 7"/>
            <p:cNvSpPr>
              <a:spLocks noChangeArrowheads="1"/>
            </p:cNvSpPr>
            <p:nvPr/>
          </p:nvSpPr>
          <p:spPr bwMode="auto">
            <a:xfrm>
              <a:off x="2667495" y="1720610"/>
              <a:ext cx="403860" cy="402590"/>
            </a:xfrm>
            <a:prstGeom prst="ellipse">
              <a:avLst/>
            </a:prstGeom>
            <a:solidFill>
              <a:schemeClr val="bg1"/>
            </a:solidFill>
            <a:ln w="9525">
              <a:solidFill>
                <a:schemeClr val="tx1"/>
              </a:solidFill>
              <a:round/>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r>
                <a:rPr lang="en-US" altLang="zh-CN" sz="2400">
                  <a:solidFill>
                    <a:schemeClr val="tx1"/>
                  </a:solidFill>
                  <a:latin typeface="Arial" panose="020B0604020202020204" pitchFamily="34" charset="0"/>
                </a:rPr>
                <a:t>+</a:t>
              </a:r>
              <a:endParaRPr lang="en-US" altLang="zh-CN" sz="2400">
                <a:solidFill>
                  <a:schemeClr val="tx1"/>
                </a:solidFill>
                <a:latin typeface="Arial" panose="020B0604020202020204" pitchFamily="34" charset="0"/>
              </a:endParaRPr>
            </a:p>
          </p:txBody>
        </p:sp>
        <p:sp>
          <p:nvSpPr>
            <p:cNvPr id="11" name="AutoShape 8"/>
            <p:cNvSpPr>
              <a:spLocks noChangeArrowheads="1"/>
            </p:cNvSpPr>
            <p:nvPr/>
          </p:nvSpPr>
          <p:spPr bwMode="auto">
            <a:xfrm>
              <a:off x="675326" y="1862290"/>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2" name="AutoShape 9"/>
            <p:cNvSpPr>
              <a:spLocks noChangeArrowheads="1"/>
            </p:cNvSpPr>
            <p:nvPr/>
          </p:nvSpPr>
          <p:spPr bwMode="auto">
            <a:xfrm>
              <a:off x="2158488" y="1845613"/>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3" name="AutoShape 10"/>
            <p:cNvSpPr>
              <a:spLocks noChangeArrowheads="1"/>
            </p:cNvSpPr>
            <p:nvPr/>
          </p:nvSpPr>
          <p:spPr bwMode="auto">
            <a:xfrm>
              <a:off x="3116471" y="1862290"/>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4" name="AutoShape 11"/>
            <p:cNvSpPr>
              <a:spLocks noChangeArrowheads="1"/>
            </p:cNvSpPr>
            <p:nvPr/>
          </p:nvSpPr>
          <p:spPr bwMode="auto">
            <a:xfrm rot="16200000">
              <a:off x="2639555" y="2344257"/>
              <a:ext cx="459740" cy="172720"/>
            </a:xfrm>
            <a:prstGeom prst="rightArrow">
              <a:avLst>
                <a:gd name="adj1" fmla="val 50000"/>
                <a:gd name="adj2" fmla="val 66483"/>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16" name="AutoShape 13"/>
            <p:cNvSpPr>
              <a:spLocks noChangeArrowheads="1"/>
            </p:cNvSpPr>
            <p:nvPr/>
          </p:nvSpPr>
          <p:spPr bwMode="auto">
            <a:xfrm>
              <a:off x="5806440" y="1848529"/>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graphicFrame>
          <p:nvGraphicFramePr>
            <p:cNvPr id="17" name="Object 14"/>
            <p:cNvGraphicFramePr>
              <a:graphicFrameLocks noChangeAspect="1"/>
            </p:cNvGraphicFramePr>
            <p:nvPr/>
          </p:nvGraphicFramePr>
          <p:xfrm>
            <a:off x="3585800" y="1789098"/>
            <a:ext cx="676275" cy="285750"/>
          </p:xfrm>
          <a:graphic>
            <a:graphicData uri="http://schemas.openxmlformats.org/presentationml/2006/ole">
              <mc:AlternateContent xmlns:mc="http://schemas.openxmlformats.org/markup-compatibility/2006">
                <mc:Choice xmlns:v="urn:schemas-microsoft-com:vml" Requires="v">
                  <p:oleObj spid="_x0000_s31829" name="Equation" r:id="rId1" imgW="11582400" imgH="4876800" progId="Equation.DSMT4">
                    <p:embed/>
                  </p:oleObj>
                </mc:Choice>
                <mc:Fallback>
                  <p:oleObj name="Equation" r:id="rId1" imgW="11582400" imgH="4876800" progId="Equation.DSMT4">
                    <p:embed/>
                    <p:pic>
                      <p:nvPicPr>
                        <p:cNvPr id="0" name="Object 14"/>
                        <p:cNvPicPr>
                          <a:picLocks noGrp="1" noChangeAspect="1" noChangeArrowheads="1"/>
                        </p:cNvPicPr>
                        <p:nvPr/>
                      </p:nvPicPr>
                      <p:blipFill>
                        <a:blip r:embed="rId2"/>
                        <a:srcRect/>
                        <a:stretch>
                          <a:fillRect/>
                        </a:stretch>
                      </p:blipFill>
                      <p:spPr bwMode="auto">
                        <a:xfrm>
                          <a:off x="3585800" y="1789098"/>
                          <a:ext cx="676275" cy="285750"/>
                        </a:xfrm>
                        <a:prstGeom prst="rect">
                          <a:avLst/>
                        </a:prstGeom>
                        <a:noFill/>
                        <a:ln>
                          <a:noFill/>
                        </a:ln>
                      </p:spPr>
                    </p:pic>
                  </p:oleObj>
                </mc:Fallback>
              </mc:AlternateContent>
            </a:graphicData>
          </a:graphic>
        </p:graphicFrame>
        <p:graphicFrame>
          <p:nvGraphicFramePr>
            <p:cNvPr id="18" name="Object 15"/>
            <p:cNvGraphicFramePr>
              <a:graphicFrameLocks noChangeAspect="1"/>
            </p:cNvGraphicFramePr>
            <p:nvPr/>
          </p:nvGraphicFramePr>
          <p:xfrm>
            <a:off x="2667495" y="2783096"/>
            <a:ext cx="468376" cy="208280"/>
          </p:xfrm>
          <a:graphic>
            <a:graphicData uri="http://schemas.openxmlformats.org/presentationml/2006/ole">
              <mc:AlternateContent xmlns:mc="http://schemas.openxmlformats.org/markup-compatibility/2006">
                <mc:Choice xmlns:v="urn:schemas-microsoft-com:vml" Requires="v">
                  <p:oleObj spid="_x0000_s31830" name="Equation" r:id="rId3" imgW="10972800" imgH="4876800" progId="Equation.DSMT4">
                    <p:embed/>
                  </p:oleObj>
                </mc:Choice>
                <mc:Fallback>
                  <p:oleObj name="Equation" r:id="rId3" imgW="10972800" imgH="4876800" progId="Equation.DSMT4">
                    <p:embed/>
                    <p:pic>
                      <p:nvPicPr>
                        <p:cNvPr id="0" name="Object 15"/>
                        <p:cNvPicPr>
                          <a:picLocks noChangeAspect="1" noChangeArrowheads="1"/>
                        </p:cNvPicPr>
                        <p:nvPr/>
                      </p:nvPicPr>
                      <p:blipFill>
                        <a:blip r:embed="rId4"/>
                        <a:srcRect/>
                        <a:stretch>
                          <a:fillRect/>
                        </a:stretch>
                      </p:blipFill>
                      <p:spPr bwMode="auto">
                        <a:xfrm>
                          <a:off x="2667495" y="2783096"/>
                          <a:ext cx="468376" cy="208280"/>
                        </a:xfrm>
                        <a:prstGeom prst="rect">
                          <a:avLst/>
                        </a:prstGeom>
                        <a:noFill/>
                        <a:ln>
                          <a:noFill/>
                        </a:ln>
                      </p:spPr>
                    </p:pic>
                  </p:oleObj>
                </mc:Fallback>
              </mc:AlternateContent>
            </a:graphicData>
          </a:graphic>
        </p:graphicFrame>
        <p:graphicFrame>
          <p:nvGraphicFramePr>
            <p:cNvPr id="19" name="Object 16"/>
            <p:cNvGraphicFramePr>
              <a:graphicFrameLocks noChangeAspect="1"/>
            </p:cNvGraphicFramePr>
            <p:nvPr/>
          </p:nvGraphicFramePr>
          <p:xfrm>
            <a:off x="6267450" y="1790142"/>
            <a:ext cx="590550" cy="263525"/>
          </p:xfrm>
          <a:graphic>
            <a:graphicData uri="http://schemas.openxmlformats.org/presentationml/2006/ole">
              <mc:AlternateContent xmlns:mc="http://schemas.openxmlformats.org/markup-compatibility/2006">
                <mc:Choice xmlns:v="urn:schemas-microsoft-com:vml" Requires="v">
                  <p:oleObj spid="_x0000_s31831" name="Equation" r:id="rId5" imgW="10972800" imgH="4876800" progId="Equation.DSMT4">
                    <p:embed/>
                  </p:oleObj>
                </mc:Choice>
                <mc:Fallback>
                  <p:oleObj name="Equation" r:id="rId5" imgW="10972800" imgH="4876800" progId="Equation.DSMT4">
                    <p:embed/>
                    <p:pic>
                      <p:nvPicPr>
                        <p:cNvPr id="0" name="Object 16"/>
                        <p:cNvPicPr>
                          <a:picLocks noChangeAspect="1" noChangeArrowheads="1"/>
                        </p:cNvPicPr>
                        <p:nvPr/>
                      </p:nvPicPr>
                      <p:blipFill>
                        <a:blip r:embed="rId6"/>
                        <a:srcRect/>
                        <a:stretch>
                          <a:fillRect/>
                        </a:stretch>
                      </p:blipFill>
                      <p:spPr bwMode="auto">
                        <a:xfrm>
                          <a:off x="6267450" y="1790142"/>
                          <a:ext cx="590550" cy="263525"/>
                        </a:xfrm>
                        <a:prstGeom prst="rect">
                          <a:avLst/>
                        </a:prstGeom>
                        <a:noFill/>
                        <a:ln>
                          <a:noFill/>
                        </a:ln>
                      </p:spPr>
                    </p:pic>
                  </p:oleObj>
                </mc:Fallback>
              </mc:AlternateContent>
            </a:graphicData>
          </a:graphic>
        </p:graphicFrame>
        <p:grpSp>
          <p:nvGrpSpPr>
            <p:cNvPr id="20" name="组合 19"/>
            <p:cNvGrpSpPr/>
            <p:nvPr/>
          </p:nvGrpSpPr>
          <p:grpSpPr>
            <a:xfrm>
              <a:off x="1152850" y="1639405"/>
              <a:ext cx="920306" cy="618490"/>
              <a:chOff x="1428255" y="1636622"/>
              <a:chExt cx="920306" cy="618490"/>
            </a:xfrm>
          </p:grpSpPr>
          <p:sp>
            <p:nvSpPr>
              <p:cNvPr id="9" name="Rectangle 6"/>
              <p:cNvSpPr>
                <a:spLocks noChangeArrowheads="1"/>
              </p:cNvSpPr>
              <p:nvPr/>
            </p:nvSpPr>
            <p:spPr bwMode="auto">
              <a:xfrm>
                <a:off x="1428255" y="1636622"/>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endParaRPr lang="zh-CN" altLang="en-US" sz="1600" b="1" dirty="0">
                  <a:solidFill>
                    <a:schemeClr val="tx1"/>
                  </a:solidFill>
                  <a:latin typeface="Arial" panose="020B0604020202020204" pitchFamily="34" charset="0"/>
                </a:endParaRPr>
              </a:p>
            </p:txBody>
          </p:sp>
          <p:graphicFrame>
            <p:nvGraphicFramePr>
              <p:cNvPr id="5" name="对象 4"/>
              <p:cNvGraphicFramePr>
                <a:graphicFrameLocks noChangeAspect="1"/>
              </p:cNvGraphicFramePr>
              <p:nvPr/>
            </p:nvGraphicFramePr>
            <p:xfrm>
              <a:off x="1476156" y="1781863"/>
              <a:ext cx="824503" cy="338554"/>
            </p:xfrm>
            <a:graphic>
              <a:graphicData uri="http://schemas.openxmlformats.org/presentationml/2006/ole">
                <mc:AlternateContent xmlns:mc="http://schemas.openxmlformats.org/markup-compatibility/2006">
                  <mc:Choice xmlns:v="urn:schemas-microsoft-com:vml" Requires="v">
                    <p:oleObj spid="_x0000_s31832" name="Equation" r:id="rId7" imgW="11887200" imgH="4876800" progId="Equation.DSMT4">
                      <p:embed/>
                    </p:oleObj>
                  </mc:Choice>
                  <mc:Fallback>
                    <p:oleObj name="Equation" r:id="rId7" imgW="11887200" imgH="4876800" progId="Equation.DSMT4">
                      <p:embed/>
                      <p:pic>
                        <p:nvPicPr>
                          <p:cNvPr id="0" name="对象 1"/>
                          <p:cNvPicPr/>
                          <p:nvPr/>
                        </p:nvPicPr>
                        <p:blipFill>
                          <a:blip r:embed="rId8"/>
                          <a:stretch>
                            <a:fillRect/>
                          </a:stretch>
                        </p:blipFill>
                        <p:spPr>
                          <a:xfrm>
                            <a:off x="1476156" y="1781863"/>
                            <a:ext cx="824503" cy="338554"/>
                          </a:xfrm>
                          <a:prstGeom prst="rect">
                            <a:avLst/>
                          </a:prstGeom>
                        </p:spPr>
                      </p:pic>
                    </p:oleObj>
                  </mc:Fallback>
                </mc:AlternateContent>
              </a:graphicData>
            </a:graphic>
          </p:graphicFrame>
        </p:grpSp>
        <p:sp>
          <p:nvSpPr>
            <p:cNvPr id="7" name="文本框 6"/>
            <p:cNvSpPr txBox="1"/>
            <p:nvPr/>
          </p:nvSpPr>
          <p:spPr>
            <a:xfrm>
              <a:off x="125515" y="3108491"/>
              <a:ext cx="6649453" cy="276999"/>
            </a:xfrm>
            <a:prstGeom prst="rect">
              <a:avLst/>
            </a:prstGeom>
            <a:noFill/>
          </p:spPr>
          <p:txBody>
            <a:bodyPr wrap="square">
              <a:spAutoFit/>
            </a:bodyPr>
            <a:lstStyle/>
            <a:p>
              <a:pPr algn="ctr"/>
              <a:r>
                <a:rPr lang="zh-CN" altLang="en-US" sz="1200" dirty="0">
                  <a:solidFill>
                    <a:srgbClr val="000000"/>
                  </a:solidFill>
                  <a:latin typeface="Times New Roman" panose="02020603050405020304" pitchFamily="18" charset="0"/>
                  <a:cs typeface="Times New Roman" panose="02020603050405020304" pitchFamily="18" charset="0"/>
                </a:rPr>
                <a:t>图中的</a:t>
              </a:r>
              <a:r>
                <a:rPr lang="en-US" altLang="zh-CN" sz="1200" dirty="0">
                  <a:solidFill>
                    <a:srgbClr val="000000"/>
                  </a:solidFill>
                  <a:latin typeface="Times New Roman" panose="02020603050405020304" pitchFamily="18" charset="0"/>
                  <a:cs typeface="Times New Roman" panose="02020603050405020304" pitchFamily="18" charset="0"/>
                </a:rPr>
                <a:t>M(</a:t>
              </a:r>
              <a:r>
                <a:rPr lang="en-US" altLang="zh-CN" sz="1200" dirty="0" err="1">
                  <a:solidFill>
                    <a:srgbClr val="000000"/>
                  </a:solidFill>
                  <a:latin typeface="Times New Roman" panose="02020603050405020304" pitchFamily="18" charset="0"/>
                  <a:cs typeface="Times New Roman" panose="02020603050405020304" pitchFamily="18" charset="0"/>
                </a:rPr>
                <a:t>u,v</a:t>
              </a:r>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常被称为恢复转移函数</a:t>
              </a:r>
              <a:endParaRPr lang="zh-CN" altLang="en-US" sz="1200" dirty="0"/>
            </a:p>
          </p:txBody>
        </p:sp>
        <p:grpSp>
          <p:nvGrpSpPr>
            <p:cNvPr id="29" name="组合 28"/>
            <p:cNvGrpSpPr/>
            <p:nvPr/>
          </p:nvGrpSpPr>
          <p:grpSpPr>
            <a:xfrm>
              <a:off x="4804609" y="1622728"/>
              <a:ext cx="920306" cy="618490"/>
              <a:chOff x="1428255" y="1636622"/>
              <a:chExt cx="920306" cy="618490"/>
            </a:xfrm>
          </p:grpSpPr>
          <p:sp>
            <p:nvSpPr>
              <p:cNvPr id="30" name="Rectangle 6"/>
              <p:cNvSpPr>
                <a:spLocks noChangeArrowheads="1"/>
              </p:cNvSpPr>
              <p:nvPr/>
            </p:nvSpPr>
            <p:spPr bwMode="auto">
              <a:xfrm>
                <a:off x="1428255" y="1636622"/>
                <a:ext cx="920306" cy="618490"/>
              </a:xfrm>
              <a:prstGeom prst="rect">
                <a:avLst/>
              </a:prstGeom>
              <a:solidFill>
                <a:schemeClr val="bg1"/>
              </a:solidFill>
              <a:ln w="9525">
                <a:solidFill>
                  <a:schemeClr val="tx1"/>
                </a:solidFill>
                <a:miter lim="800000"/>
              </a:ln>
              <a:effectLst>
                <a:outerShdw dist="107763" dir="2700000" algn="ctr" rotWithShape="0">
                  <a:schemeClr val="bg2">
                    <a:alpha val="50000"/>
                  </a:schemeClr>
                </a:outerShdw>
              </a:effec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0"/>
                  </a:spcBef>
                  <a:buClrTx/>
                  <a:buSzTx/>
                  <a:buFont typeface="Arial" panose="020B0604020202020204" pitchFamily="34" charset="0"/>
                  <a:buNone/>
                </a:pPr>
                <a:endParaRPr lang="zh-CN" altLang="en-US" sz="1600" b="1" dirty="0">
                  <a:solidFill>
                    <a:schemeClr val="tx1"/>
                  </a:solidFill>
                  <a:latin typeface="Arial" panose="020B0604020202020204" pitchFamily="34" charset="0"/>
                </a:endParaRPr>
              </a:p>
            </p:txBody>
          </p:sp>
          <p:graphicFrame>
            <p:nvGraphicFramePr>
              <p:cNvPr id="31" name="对象 30"/>
              <p:cNvGraphicFramePr>
                <a:graphicFrameLocks noChangeAspect="1"/>
              </p:cNvGraphicFramePr>
              <p:nvPr/>
            </p:nvGraphicFramePr>
            <p:xfrm>
              <a:off x="1465521" y="1782369"/>
              <a:ext cx="846138" cy="338138"/>
            </p:xfrm>
            <a:graphic>
              <a:graphicData uri="http://schemas.openxmlformats.org/presentationml/2006/ole">
                <mc:AlternateContent xmlns:mc="http://schemas.openxmlformats.org/markup-compatibility/2006">
                  <mc:Choice xmlns:v="urn:schemas-microsoft-com:vml" Requires="v">
                    <p:oleObj spid="_x0000_s31833" name="Equation" r:id="rId9" imgW="12192000" imgH="4876800" progId="Equation.DSMT4">
                      <p:embed/>
                    </p:oleObj>
                  </mc:Choice>
                  <mc:Fallback>
                    <p:oleObj name="Equation" r:id="rId9" imgW="12192000" imgH="4876800" progId="Equation.DSMT4">
                      <p:embed/>
                      <p:pic>
                        <p:nvPicPr>
                          <p:cNvPr id="0" name="对象 1"/>
                          <p:cNvPicPr/>
                          <p:nvPr/>
                        </p:nvPicPr>
                        <p:blipFill>
                          <a:blip r:embed="rId10"/>
                          <a:stretch>
                            <a:fillRect/>
                          </a:stretch>
                        </p:blipFill>
                        <p:spPr>
                          <a:xfrm>
                            <a:off x="1465521" y="1782369"/>
                            <a:ext cx="846138" cy="338138"/>
                          </a:xfrm>
                          <a:prstGeom prst="rect">
                            <a:avLst/>
                          </a:prstGeom>
                        </p:spPr>
                      </p:pic>
                    </p:oleObj>
                  </mc:Fallback>
                </mc:AlternateContent>
              </a:graphicData>
            </a:graphic>
          </p:graphicFrame>
        </p:grpSp>
        <p:graphicFrame>
          <p:nvGraphicFramePr>
            <p:cNvPr id="15" name="Object 5"/>
            <p:cNvGraphicFramePr>
              <a:graphicFrameLocks noChangeAspect="1"/>
            </p:cNvGraphicFramePr>
            <p:nvPr/>
          </p:nvGraphicFramePr>
          <p:xfrm>
            <a:off x="15874" y="1788304"/>
            <a:ext cx="642938" cy="287338"/>
          </p:xfrm>
          <a:graphic>
            <a:graphicData uri="http://schemas.openxmlformats.org/presentationml/2006/ole">
              <mc:AlternateContent xmlns:mc="http://schemas.openxmlformats.org/markup-compatibility/2006">
                <mc:Choice xmlns:v="urn:schemas-microsoft-com:vml" Requires="v">
                  <p:oleObj spid="_x0000_s31834" name="Equation" r:id="rId11" imgW="10972800" imgH="4876800" progId="Equation.DSMT4">
                    <p:embed/>
                  </p:oleObj>
                </mc:Choice>
                <mc:Fallback>
                  <p:oleObj name="Equation" r:id="rId11" imgW="10972800" imgH="4876800" progId="Equation.DSMT4">
                    <p:embed/>
                    <p:pic>
                      <p:nvPicPr>
                        <p:cNvPr id="0" name="Object 5"/>
                        <p:cNvPicPr>
                          <a:picLocks noGrp="1" noChangeAspect="1" noChangeArrowheads="1"/>
                        </p:cNvPicPr>
                        <p:nvPr/>
                      </p:nvPicPr>
                      <p:blipFill>
                        <a:blip r:embed="rId12"/>
                        <a:srcRect/>
                        <a:stretch>
                          <a:fillRect/>
                        </a:stretch>
                      </p:blipFill>
                      <p:spPr bwMode="auto">
                        <a:xfrm>
                          <a:off x="15874" y="1788304"/>
                          <a:ext cx="642938" cy="287338"/>
                        </a:xfrm>
                        <a:prstGeom prst="rect">
                          <a:avLst/>
                        </a:prstGeom>
                        <a:noFill/>
                        <a:ln>
                          <a:noFill/>
                        </a:ln>
                      </p:spPr>
                    </p:pic>
                  </p:oleObj>
                </mc:Fallback>
              </mc:AlternateContent>
            </a:graphicData>
          </a:graphic>
        </p:graphicFrame>
        <p:sp>
          <p:nvSpPr>
            <p:cNvPr id="32" name="AutoShape 10"/>
            <p:cNvSpPr>
              <a:spLocks noChangeArrowheads="1"/>
            </p:cNvSpPr>
            <p:nvPr/>
          </p:nvSpPr>
          <p:spPr bwMode="auto">
            <a:xfrm>
              <a:off x="4302837" y="1862290"/>
              <a:ext cx="461010" cy="172720"/>
            </a:xfrm>
            <a:prstGeom prst="rightArrow">
              <a:avLst>
                <a:gd name="adj1" fmla="val 50000"/>
                <a:gd name="adj2" fmla="val 66666"/>
              </a:avLst>
            </a:prstGeom>
            <a:solidFill>
              <a:schemeClr val="bg1"/>
            </a:solidFill>
            <a:ln w="9525">
              <a:solidFill>
                <a:srgbClr val="000000"/>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grpSp>
      <p:sp>
        <p:nvSpPr>
          <p:cNvPr id="33" name="object 2"/>
          <p:cNvSpPr txBox="1"/>
          <p:nvPr/>
        </p:nvSpPr>
        <p:spPr bwMode="auto">
          <a:xfrm>
            <a:off x="284018" y="435876"/>
            <a:ext cx="6536592"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退化系统的转移函数</a:t>
            </a:r>
            <a:r>
              <a:rPr lang="en-US" altLang="zh-CN" sz="1600" b="1" dirty="0">
                <a:solidFill>
                  <a:srgbClr val="000066"/>
                </a:solidFill>
                <a:latin typeface="微软雅黑" panose="020B0503020204020204" pitchFamily="34" charset="-122"/>
                <a:ea typeface="微软雅黑" panose="020B0503020204020204" pitchFamily="34" charset="-122"/>
              </a:rPr>
              <a:t>H(</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可以用退化图像的傅立叶变换来近似。一幅图像可看作多个点光源图像的集合，如将点源图看作单位脉冲函数的近似，则有</a:t>
            </a:r>
            <a:r>
              <a:rPr lang="en-US" altLang="zh-CN" sz="1600" b="1" dirty="0">
                <a:solidFill>
                  <a:schemeClr val="tx1"/>
                </a:solidFill>
                <a:latin typeface="Times New Roman" panose="02020603050405020304" pitchFamily="18" charset="0"/>
              </a:rPr>
              <a:t>		</a:t>
            </a:r>
            <a:endParaRPr lang="en-US" altLang="zh-CN" sz="1600" b="1" dirty="0">
              <a:solidFill>
                <a:schemeClr val="tx1"/>
              </a:solidFill>
              <a:latin typeface="Times New Roman" panose="02020603050405020304" pitchFamily="18" charset="0"/>
            </a:endParaRPr>
          </a:p>
          <a:p>
            <a:pPr marL="0" indent="0" algn="ctr">
              <a:spcBef>
                <a:spcPts val="1600"/>
              </a:spcBef>
              <a:buNone/>
              <a:defRPr/>
            </a:pPr>
            <a:r>
              <a:rPr lang="en-US" altLang="zh-CN" sz="1600" b="1" dirty="0">
                <a:solidFill>
                  <a:schemeClr val="tx1"/>
                </a:solidFill>
                <a:latin typeface="Times New Roman" panose="02020603050405020304" pitchFamily="18" charset="0"/>
              </a:rPr>
              <a:t>F</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u</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v</a:t>
            </a:r>
            <a:r>
              <a:rPr lang="zh-CN" altLang="en-US" sz="1600" b="1" dirty="0">
                <a:solidFill>
                  <a:schemeClr val="tx1"/>
                </a:solidFill>
                <a:latin typeface="Times New Roman" panose="02020603050405020304" pitchFamily="18" charset="0"/>
              </a:rPr>
              <a:t>)=H(</a:t>
            </a:r>
            <a:r>
              <a:rPr lang="zh-CN" altLang="en-US" sz="1600" b="1" i="1" dirty="0">
                <a:solidFill>
                  <a:schemeClr val="tx1"/>
                </a:solidFill>
                <a:latin typeface="Times New Roman" panose="02020603050405020304" pitchFamily="18" charset="0"/>
              </a:rPr>
              <a:t>u</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v</a:t>
            </a:r>
            <a:r>
              <a:rPr lang="zh-CN" altLang="en-US" sz="1600" b="1" dirty="0">
                <a:solidFill>
                  <a:schemeClr val="tx1"/>
                </a:solidFill>
                <a:latin typeface="Times New Roman" panose="02020603050405020304" pitchFamily="18" charset="0"/>
              </a:rPr>
              <a:t>)</a:t>
            </a:r>
            <a:r>
              <a:rPr lang="en-US" altLang="zh-CN" sz="1600" b="1" dirty="0">
                <a:solidFill>
                  <a:schemeClr val="tx1"/>
                </a:solidFill>
                <a:latin typeface="Times New Roman" panose="02020603050405020304" pitchFamily="18" charset="0"/>
              </a:rPr>
              <a:t>U</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u</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v</a:t>
            </a:r>
            <a:r>
              <a:rPr lang="zh-CN" altLang="en-US" sz="1600" b="1" dirty="0">
                <a:solidFill>
                  <a:schemeClr val="tx1"/>
                </a:solidFill>
                <a:latin typeface="Times New Roman" panose="02020603050405020304" pitchFamily="18" charset="0"/>
              </a:rPr>
              <a:t>)</a:t>
            </a:r>
            <a:r>
              <a:rPr lang="zh-CN" altLang="en-US" sz="1600" b="1" dirty="0">
                <a:solidFill>
                  <a:schemeClr val="tx1"/>
                </a:solidFill>
                <a:latin typeface="Times New Roman" panose="02020603050405020304" pitchFamily="18" charset="0"/>
                <a:sym typeface="Arial" panose="020B0604020202020204" pitchFamily="34" charset="0"/>
              </a:rPr>
              <a:t>≈</a:t>
            </a:r>
            <a:r>
              <a:rPr lang="zh-CN" altLang="en-US" sz="1600" b="1" dirty="0">
                <a:solidFill>
                  <a:schemeClr val="tx1"/>
                </a:solidFill>
                <a:latin typeface="Times New Roman" panose="02020603050405020304" pitchFamily="18" charset="0"/>
              </a:rPr>
              <a:t>H(</a:t>
            </a:r>
            <a:r>
              <a:rPr lang="zh-CN" altLang="en-US" sz="1600" b="1" i="1" dirty="0">
                <a:solidFill>
                  <a:schemeClr val="tx1"/>
                </a:solidFill>
                <a:latin typeface="Times New Roman" panose="02020603050405020304" pitchFamily="18" charset="0"/>
              </a:rPr>
              <a:t>u</a:t>
            </a:r>
            <a:r>
              <a:rPr lang="zh-CN" altLang="en-US" sz="1600" b="1" dirty="0">
                <a:solidFill>
                  <a:schemeClr val="tx1"/>
                </a:solidFill>
                <a:latin typeface="Times New Roman" panose="02020603050405020304" pitchFamily="18" charset="0"/>
              </a:rPr>
              <a:t>,</a:t>
            </a:r>
            <a:r>
              <a:rPr lang="zh-CN" altLang="en-US" sz="1600" b="1" i="1" dirty="0">
                <a:solidFill>
                  <a:schemeClr val="tx1"/>
                </a:solidFill>
                <a:latin typeface="Times New Roman" panose="02020603050405020304" pitchFamily="18" charset="0"/>
              </a:rPr>
              <a:t>v</a:t>
            </a:r>
            <a:r>
              <a:rPr lang="zh-CN" altLang="en-US" sz="1600" b="1" dirty="0">
                <a:solidFill>
                  <a:schemeClr val="tx1"/>
                </a:solidFill>
                <a:latin typeface="Times New Roman" panose="02020603050405020304" pitchFamily="18" charset="0"/>
              </a:rPr>
              <a:t>)</a:t>
            </a:r>
            <a:endParaRPr lang="en-US" altLang="zh-CN" sz="1600" b="1" dirty="0">
              <a:solidFill>
                <a:schemeClr val="tx1"/>
              </a:solidFill>
              <a:latin typeface="Times New Roman" panose="02020603050405020304" pitchFamily="18" charset="0"/>
              <a:cs typeface="Times New Roman" panose="02020603050405020304" pitchFamily="18" charset="0"/>
            </a:endParaRPr>
          </a:p>
          <a:p>
            <a:pPr marL="0" indent="0">
              <a:spcBef>
                <a:spcPts val="1600"/>
              </a:spcBef>
              <a:buNone/>
              <a:defRPr/>
            </a:pPr>
            <a:endParaRPr lang="zh-CN" altLang="en-US" sz="1600" b="1" dirty="0">
              <a:solidFill>
                <a:schemeClr val="tx1"/>
              </a:solidFill>
              <a:latin typeface="Times New Roman" panose="02020603050405020304" pitchFamily="18" charset="0"/>
              <a:cs typeface="Times New Roman" panose="02020603050405020304" pitchFamily="18" charset="0"/>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图像退化和复原过程：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36" name="日期占位符 35"/>
          <p:cNvSpPr>
            <a:spLocks noGrp="1"/>
          </p:cNvSpPr>
          <p:nvPr>
            <p:ph type="dt" sz="half" idx="10"/>
          </p:nvPr>
        </p:nvSpPr>
        <p:spPr/>
        <p:txBody>
          <a:bodyPr/>
          <a:lstStyle/>
          <a:p>
            <a:fld id="{819149AD-9291-421C-BC64-1173DD8704D5}" type="datetime1">
              <a:rPr lang="zh-CN" altLang="en-US" smtClean="0"/>
            </a:fld>
            <a:endParaRPr lang="en-US" dirty="0"/>
          </a:p>
        </p:txBody>
      </p:sp>
      <p:sp>
        <p:nvSpPr>
          <p:cNvPr id="37" name="灯片编号占位符 3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254663" y="370819"/>
            <a:ext cx="6219162" cy="261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图像退化、复原过程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nSpc>
                <a:spcPct val="125000"/>
              </a:lnSpc>
              <a:spcBef>
                <a:spcPts val="1600"/>
              </a:spcBef>
              <a:buNone/>
              <a:defRPr/>
            </a:pPr>
            <a:r>
              <a:rPr lang="zh-CN" altLang="en-US" sz="1400" dirty="0" smtClean="0">
                <a:solidFill>
                  <a:schemeClr val="tx1"/>
                </a:solidFill>
                <a:latin typeface="微软雅黑" panose="020B0503020204020204" pitchFamily="34" charset="-122"/>
                <a:ea typeface="微软雅黑" panose="020B0503020204020204" pitchFamily="34" charset="-122"/>
              </a:rPr>
              <a:t>        理想</a:t>
            </a:r>
            <a:r>
              <a:rPr lang="zh-CN" altLang="en-US" sz="1400" dirty="0">
                <a:solidFill>
                  <a:schemeClr val="tx1"/>
                </a:solidFill>
                <a:latin typeface="微软雅黑" panose="020B0503020204020204" pitchFamily="34" charset="-122"/>
                <a:ea typeface="微软雅黑" panose="020B0503020204020204" pitchFamily="34" charset="-122"/>
              </a:rPr>
              <a:t>场景经过数字成像系统时经常受到</a:t>
            </a:r>
            <a:r>
              <a:rPr lang="zh-CN" altLang="en-US" sz="1400" dirty="0">
                <a:solidFill>
                  <a:srgbClr val="FF0000"/>
                </a:solidFill>
                <a:latin typeface="微软雅黑" panose="020B0503020204020204" pitchFamily="34" charset="-122"/>
                <a:ea typeface="微软雅黑" panose="020B0503020204020204" pitchFamily="34" charset="-122"/>
              </a:rPr>
              <a:t>运动变形</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Motion Warping</a:t>
            </a:r>
            <a:r>
              <a:rPr lang="zh-CN" altLang="en-US"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光学模糊</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Optical Blurring</a:t>
            </a:r>
            <a:r>
              <a:rPr lang="zh-CN" altLang="en-US"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运动模糊</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Motion Blurring</a:t>
            </a:r>
            <a:r>
              <a:rPr lang="zh-CN" altLang="en-US"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感光器模糊</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Sensor Blurring</a:t>
            </a:r>
            <a:r>
              <a:rPr lang="zh-CN" altLang="en-US"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下采样</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Down-Sampling</a:t>
            </a:r>
            <a:r>
              <a:rPr lang="zh-CN" altLang="en-US" sz="1400" dirty="0">
                <a:solidFill>
                  <a:schemeClr val="tx1"/>
                </a:solidFill>
                <a:latin typeface="微软雅黑" panose="020B0503020204020204" pitchFamily="34" charset="-122"/>
                <a:ea typeface="微软雅黑" panose="020B0503020204020204" pitchFamily="34" charset="-122"/>
              </a:rPr>
              <a:t>）、以及</a:t>
            </a:r>
            <a:r>
              <a:rPr lang="zh-CN" altLang="en-US" sz="1400" dirty="0">
                <a:solidFill>
                  <a:srgbClr val="FF0000"/>
                </a:solidFill>
                <a:latin typeface="微软雅黑" panose="020B0503020204020204" pitchFamily="34" charset="-122"/>
                <a:ea typeface="微软雅黑" panose="020B0503020204020204" pitchFamily="34" charset="-122"/>
              </a:rPr>
              <a:t>随机噪声</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Random Noise</a:t>
            </a:r>
            <a:r>
              <a:rPr lang="zh-CN" altLang="en-US" sz="1400" dirty="0">
                <a:solidFill>
                  <a:schemeClr val="tx1"/>
                </a:solidFill>
                <a:latin typeface="微软雅黑" panose="020B0503020204020204" pitchFamily="34" charset="-122"/>
                <a:ea typeface="微软雅黑" panose="020B0503020204020204" pitchFamily="34" charset="-122"/>
              </a:rPr>
              <a:t>）等退化因素的影响</a:t>
            </a:r>
            <a:r>
              <a:rPr lang="en-US" altLang="zh-CN" sz="1400" baseline="300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a:t>
            </a:r>
            <a:endParaRPr lang="en-US" altLang="zh-CN" sz="14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389255" indent="0">
              <a:spcBef>
                <a:spcPts val="141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pic>
        <p:nvPicPr>
          <p:cNvPr id="1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8038" y="2329069"/>
            <a:ext cx="5041923" cy="241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94892" y="117710"/>
            <a:ext cx="1527982"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6.1</a:t>
            </a:r>
            <a:r>
              <a:rPr lang="zh-CN" altLang="en-US" b="1" dirty="0">
                <a:solidFill>
                  <a:srgbClr val="000000"/>
                </a:solidFill>
                <a:latin typeface="微软雅黑" panose="020B0503020204020204" pitchFamily="34" charset="-122"/>
                <a:ea typeface="微软雅黑" panose="020B0503020204020204" pitchFamily="34" charset="-122"/>
              </a:rPr>
              <a:t> 问题引入</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5472907" y="210043"/>
            <a:ext cx="954107"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D2EF6DA7-8950-4F7F-9195-D253A60AAF21}"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从上面的分析来看，一般情况下，</a:t>
            </a:r>
            <a:r>
              <a:rPr lang="en-US" altLang="zh-CN" sz="1600" b="1" dirty="0">
                <a:solidFill>
                  <a:srgbClr val="000066"/>
                </a:solidFill>
                <a:latin typeface="微软雅黑" panose="020B0503020204020204" pitchFamily="34" charset="-122"/>
                <a:ea typeface="微软雅黑" panose="020B0503020204020204" pitchFamily="34" charset="-122"/>
              </a:rPr>
              <a:t>M(</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不会正好是</a:t>
            </a:r>
            <a:r>
              <a:rPr lang="en-US" altLang="zh-CN" sz="1600" b="1" dirty="0">
                <a:solidFill>
                  <a:srgbClr val="000066"/>
                </a:solidFill>
                <a:latin typeface="微软雅黑" panose="020B0503020204020204" pitchFamily="34" charset="-122"/>
                <a:ea typeface="微软雅黑" panose="020B0503020204020204" pitchFamily="34" charset="-122"/>
              </a:rPr>
              <a:t>1 / H(</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，一种常见的方法是取</a:t>
            </a:r>
            <a:r>
              <a:rPr lang="en-US" altLang="zh-CN" sz="1600" b="1" dirty="0">
                <a:solidFill>
                  <a:srgbClr val="000066"/>
                </a:solidFill>
                <a:latin typeface="微软雅黑" panose="020B0503020204020204" pitchFamily="34" charset="-122"/>
                <a:ea typeface="微软雅黑" panose="020B0503020204020204" pitchFamily="34" charset="-122"/>
              </a:rPr>
              <a:t>M(</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为如下函数：</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其中</a:t>
            </a:r>
            <a:r>
              <a:rPr lang="en-US" altLang="zh-CN" sz="1600" b="1" dirty="0">
                <a:solidFill>
                  <a:srgbClr val="000066"/>
                </a:solidFill>
                <a:latin typeface="微软雅黑" panose="020B0503020204020204" pitchFamily="34" charset="-122"/>
                <a:ea typeface="微软雅黑" panose="020B0503020204020204" pitchFamily="34" charset="-122"/>
              </a:rPr>
              <a:t>w0</a:t>
            </a:r>
            <a:r>
              <a:rPr lang="zh-CN" altLang="en-US" sz="1600" b="1" dirty="0">
                <a:solidFill>
                  <a:srgbClr val="000066"/>
                </a:solidFill>
                <a:latin typeface="微软雅黑" panose="020B0503020204020204" pitchFamily="34" charset="-122"/>
                <a:ea typeface="微软雅黑" panose="020B0503020204020204" pitchFamily="34" charset="-122"/>
              </a:rPr>
              <a:t>的选取原则是将</a:t>
            </a:r>
            <a:r>
              <a:rPr lang="en-US" altLang="zh-CN" sz="1600" b="1" dirty="0">
                <a:solidFill>
                  <a:srgbClr val="000066"/>
                </a:solidFill>
                <a:latin typeface="微软雅黑" panose="020B0503020204020204" pitchFamily="34" charset="-122"/>
                <a:ea typeface="微软雅黑" panose="020B0503020204020204" pitchFamily="34" charset="-122"/>
              </a:rPr>
              <a:t>H(</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为</a:t>
            </a:r>
            <a:r>
              <a:rPr lang="en-US" altLang="zh-CN" sz="1600" b="1" dirty="0">
                <a:solidFill>
                  <a:srgbClr val="000066"/>
                </a:solidFill>
                <a:latin typeface="微软雅黑" panose="020B0503020204020204" pitchFamily="34" charset="-122"/>
                <a:ea typeface="微软雅黑" panose="020B0503020204020204" pitchFamily="34" charset="-122"/>
              </a:rPr>
              <a:t>0</a:t>
            </a:r>
            <a:r>
              <a:rPr lang="zh-CN" altLang="en-US" sz="1600" b="1" dirty="0">
                <a:solidFill>
                  <a:srgbClr val="000066"/>
                </a:solidFill>
                <a:latin typeface="微软雅黑" panose="020B0503020204020204" pitchFamily="34" charset="-122"/>
                <a:ea typeface="微软雅黑" panose="020B0503020204020204" pitchFamily="34" charset="-122"/>
              </a:rPr>
              <a:t>的点除去，这种方法的缺点是恢复结果的振铃效应明显。</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一种改进的方法是取</a:t>
            </a:r>
            <a:r>
              <a:rPr lang="en-US" altLang="zh-CN" sz="1600" b="1" dirty="0">
                <a:solidFill>
                  <a:srgbClr val="000066"/>
                </a:solidFill>
                <a:latin typeface="微软雅黑" panose="020B0503020204020204" pitchFamily="34" charset="-122"/>
                <a:ea typeface="微软雅黑" panose="020B0503020204020204" pitchFamily="34" charset="-122"/>
              </a:rPr>
              <a:t>M(</a:t>
            </a:r>
            <a:r>
              <a:rPr lang="en-US" altLang="zh-CN" sz="1600" b="1" dirty="0" err="1">
                <a:solidFill>
                  <a:srgbClr val="000066"/>
                </a:solidFill>
                <a:latin typeface="微软雅黑" panose="020B0503020204020204" pitchFamily="34" charset="-122"/>
                <a:ea typeface="微软雅黑" panose="020B0503020204020204" pitchFamily="34" charset="-122"/>
              </a:rPr>
              <a:t>u,v</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其中</a:t>
            </a:r>
            <a:r>
              <a:rPr lang="en-US" altLang="zh-CN" sz="1600" b="1" dirty="0">
                <a:solidFill>
                  <a:srgbClr val="000066"/>
                </a:solidFill>
                <a:latin typeface="微软雅黑" panose="020B0503020204020204" pitchFamily="34" charset="-122"/>
                <a:ea typeface="微软雅黑" panose="020B0503020204020204" pitchFamily="34" charset="-122"/>
              </a:rPr>
              <a:t>k</a:t>
            </a:r>
            <a:r>
              <a:rPr lang="zh-CN" altLang="en-US" sz="1600" b="1" dirty="0">
                <a:solidFill>
                  <a:srgbClr val="000066"/>
                </a:solidFill>
                <a:latin typeface="微软雅黑" panose="020B0503020204020204" pitchFamily="34" charset="-122"/>
                <a:ea typeface="微软雅黑" panose="020B0503020204020204" pitchFamily="34" charset="-122"/>
              </a:rPr>
              <a:t>和</a:t>
            </a:r>
            <a:r>
              <a:rPr lang="en-US" altLang="zh-CN" sz="1600" b="1" dirty="0">
                <a:solidFill>
                  <a:srgbClr val="000066"/>
                </a:solidFill>
                <a:latin typeface="微软雅黑" panose="020B0503020204020204" pitchFamily="34" charset="-122"/>
                <a:ea typeface="微软雅黑" panose="020B0503020204020204" pitchFamily="34" charset="-122"/>
              </a:rPr>
              <a:t>d</a:t>
            </a:r>
            <a:r>
              <a:rPr lang="zh-CN" altLang="en-US" sz="1600" b="1" dirty="0">
                <a:solidFill>
                  <a:srgbClr val="000066"/>
                </a:solidFill>
                <a:latin typeface="微软雅黑" panose="020B0503020204020204" pitchFamily="34" charset="-122"/>
                <a:ea typeface="微软雅黑" panose="020B0503020204020204" pitchFamily="34" charset="-122"/>
              </a:rPr>
              <a:t>均为小于</a:t>
            </a:r>
            <a:r>
              <a:rPr lang="en-US" altLang="zh-CN" sz="1600" b="1" dirty="0">
                <a:solidFill>
                  <a:srgbClr val="000066"/>
                </a:solidFill>
                <a:latin typeface="微软雅黑" panose="020B0503020204020204" pitchFamily="34" charset="-122"/>
                <a:ea typeface="微软雅黑" panose="020B0503020204020204" pitchFamily="34" charset="-122"/>
              </a:rPr>
              <a:t>1</a:t>
            </a:r>
            <a:r>
              <a:rPr lang="zh-CN" altLang="en-US" sz="1600" b="1" dirty="0">
                <a:solidFill>
                  <a:srgbClr val="000066"/>
                </a:solidFill>
                <a:latin typeface="微软雅黑" panose="020B0503020204020204" pitchFamily="34" charset="-122"/>
                <a:ea typeface="微软雅黑" panose="020B0503020204020204" pitchFamily="34" charset="-122"/>
              </a:rPr>
              <a:t>的常数，而且</a:t>
            </a:r>
            <a:r>
              <a:rPr lang="en-US" altLang="zh-CN" sz="1600" b="1" dirty="0">
                <a:solidFill>
                  <a:srgbClr val="000066"/>
                </a:solidFill>
                <a:latin typeface="微软雅黑" panose="020B0503020204020204" pitchFamily="34" charset="-122"/>
                <a:ea typeface="微软雅黑" panose="020B0503020204020204" pitchFamily="34" charset="-122"/>
              </a:rPr>
              <a:t>d</a:t>
            </a:r>
            <a:r>
              <a:rPr lang="zh-CN" altLang="en-US" sz="1600" b="1" dirty="0">
                <a:solidFill>
                  <a:srgbClr val="000066"/>
                </a:solidFill>
                <a:latin typeface="微软雅黑" panose="020B0503020204020204" pitchFamily="34" charset="-122"/>
                <a:ea typeface="微软雅黑" panose="020B0503020204020204" pitchFamily="34" charset="-122"/>
              </a:rPr>
              <a:t>选得较小为好。</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061932" y="1395069"/>
          <a:ext cx="2781531" cy="875689"/>
        </p:xfrm>
        <a:graphic>
          <a:graphicData uri="http://schemas.openxmlformats.org/presentationml/2006/ole">
            <mc:AlternateContent xmlns:mc="http://schemas.openxmlformats.org/markup-compatibility/2006">
              <mc:Choice xmlns:v="urn:schemas-microsoft-com:vml" Requires="v">
                <p:oleObj spid="_x0000_s32797" name="Equation" r:id="rId1" imgW="3889375" imgH="1225550" progId="Equation.DSMT4">
                  <p:embed/>
                </p:oleObj>
              </mc:Choice>
              <mc:Fallback>
                <p:oleObj name="Equation" r:id="rId1" imgW="3889375" imgH="1225550" progId="Equation.DSMT4">
                  <p:embed/>
                  <p:pic>
                    <p:nvPicPr>
                      <p:cNvPr id="0" name="图片 1"/>
                      <p:cNvPicPr/>
                      <p:nvPr/>
                    </p:nvPicPr>
                    <p:blipFill>
                      <a:blip r:embed="rId2"/>
                      <a:stretch>
                        <a:fillRect/>
                      </a:stretch>
                    </p:blipFill>
                    <p:spPr>
                      <a:xfrm>
                        <a:off x="2061932" y="1395069"/>
                        <a:ext cx="2781531" cy="875689"/>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061932" y="3380030"/>
          <a:ext cx="2719193" cy="863198"/>
        </p:xfrm>
        <a:graphic>
          <a:graphicData uri="http://schemas.openxmlformats.org/presentationml/2006/ole">
            <mc:AlternateContent xmlns:mc="http://schemas.openxmlformats.org/markup-compatibility/2006">
              <mc:Choice xmlns:v="urn:schemas-microsoft-com:vml" Requires="v">
                <p:oleObj spid="_x0000_s32798" name="Equation" r:id="rId3" imgW="3631565" imgH="1153795" progId="Equation.DSMT4">
                  <p:embed/>
                </p:oleObj>
              </mc:Choice>
              <mc:Fallback>
                <p:oleObj name="Equation" r:id="rId3" imgW="3631565" imgH="1153795" progId="Equation.DSMT4">
                  <p:embed/>
                  <p:pic>
                    <p:nvPicPr>
                      <p:cNvPr id="0" name="图片 6"/>
                      <p:cNvPicPr/>
                      <p:nvPr/>
                    </p:nvPicPr>
                    <p:blipFill>
                      <a:blip r:embed="rId4"/>
                      <a:stretch>
                        <a:fillRect/>
                      </a:stretch>
                    </p:blipFill>
                    <p:spPr>
                      <a:xfrm>
                        <a:off x="2061932" y="3380030"/>
                        <a:ext cx="2719193" cy="863198"/>
                      </a:xfrm>
                      <a:prstGeom prst="rect">
                        <a:avLst/>
                      </a:prstGeom>
                    </p:spPr>
                  </p:pic>
                </p:oleObj>
              </mc:Fallback>
            </mc:AlternateContent>
          </a:graphicData>
        </a:graphic>
      </p:graphicFrame>
      <p:sp>
        <p:nvSpPr>
          <p:cNvPr id="8" name="文本框 7"/>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77A75818-1218-414E-8E2D-CCDFE5E3CC6E}"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恢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80" y="1133839"/>
            <a:ext cx="6605015" cy="205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82748" y="827640"/>
            <a:ext cx="6353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400" b="1">
                <a:solidFill>
                  <a:srgbClr val="0033CC"/>
                </a:solidFill>
                <a:latin typeface="Arial" panose="020B0604020202020204" pitchFamily="34" charset="0"/>
                <a:ea typeface="宋体" panose="02010600030101010101" pitchFamily="2" charset="-122"/>
              </a:rPr>
              <a:t>    </a:t>
            </a:r>
            <a:r>
              <a:rPr lang="zh-CN" altLang="en-US" sz="1600" b="1">
                <a:solidFill>
                  <a:srgbClr val="000066"/>
                </a:solidFill>
                <a:latin typeface="微软雅黑" panose="020B0503020204020204" pitchFamily="34" charset="-122"/>
                <a:ea typeface="微软雅黑" panose="020B0503020204020204" pitchFamily="34" charset="-122"/>
              </a:rPr>
              <a:t>退化图                 滤波器                除去零点           减小振铃</a:t>
            </a:r>
            <a:endParaRPr lang="zh-CN" altLang="en-US" sz="1600" b="1">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179798" y="3534159"/>
            <a:ext cx="6559304" cy="1077218"/>
          </a:xfrm>
          <a:prstGeom prst="rect">
            <a:avLst/>
          </a:prstGeom>
        </p:spPr>
        <p:txBody>
          <a:bodyPr wrap="square">
            <a:spAutoFit/>
          </a:bodyPr>
          <a:lstStyle/>
          <a:p>
            <a:pPr>
              <a:spcBef>
                <a:spcPct val="0"/>
              </a:spcBef>
            </a:pPr>
            <a:r>
              <a:rPr lang="zh-CN" altLang="en-US" sz="1600" b="1">
                <a:latin typeface="微软雅黑" panose="020B0503020204020204" pitchFamily="34" charset="-122"/>
                <a:ea typeface="微软雅黑" panose="020B0503020204020204" pitchFamily="34" charset="-122"/>
              </a:rPr>
              <a:t>图(a)为一幅用低通滤波器对理想图像进行模糊得到的退化图像，所用的低通滤波器的傅立叶变换见图(b)。根据上面提到的两种方法对图像进行恢复，得到的结果见图(c)和图(d)。两者比较，图(d)的振铃效果比较小。</a:t>
            </a:r>
            <a:endParaRPr lang="zh-CN" altLang="en-US" sz="1600" b="1">
              <a:latin typeface="微软雅黑" panose="020B0503020204020204" pitchFamily="34" charset="-122"/>
              <a:ea typeface="微软雅黑" panose="020B0503020204020204" pitchFamily="34" charset="-122"/>
            </a:endParaRPr>
          </a:p>
        </p:txBody>
      </p:sp>
      <p:sp>
        <p:nvSpPr>
          <p:cNvPr id="2" name="文本框 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5FDF649F-136F-4E8F-A615-B3BEDDD80F35}"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维纳滤波</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9" name="Picture 6" descr="Wiener_Norbert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6654" y="1091014"/>
            <a:ext cx="1185957" cy="166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descr="Wiener_Nor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222" y="1091014"/>
            <a:ext cx="1375472" cy="167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Wiener_Norbert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38" y="1097275"/>
            <a:ext cx="1107671" cy="166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Wiener_Norbert_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509" y="1091014"/>
            <a:ext cx="1499403" cy="166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36838"/>
            <a:ext cx="6796355" cy="646331"/>
          </a:xfrm>
          <a:prstGeom prst="rect">
            <a:avLst/>
          </a:prstGeom>
        </p:spPr>
        <p:txBody>
          <a:bodyPr wrap="square">
            <a:spAutoFit/>
          </a:bodyPr>
          <a:lstStyle/>
          <a:p>
            <a:pPr algn="just">
              <a:spcBef>
                <a:spcPct val="0"/>
              </a:spcBef>
              <a:buClrTx/>
              <a:buSzTx/>
              <a:buFont typeface="Arial" panose="020B0604020202020204" pitchFamily="34" charset="0"/>
              <a:buNone/>
            </a:pPr>
            <a:r>
              <a:rPr lang="en-US" altLang="zh-CN" sz="900" b="1">
                <a:latin typeface="微软雅黑" panose="020B0503020204020204" pitchFamily="34" charset="-122"/>
                <a:ea typeface="微软雅黑" panose="020B0503020204020204" pitchFamily="34" charset="-122"/>
              </a:rPr>
              <a:t>Even measured by Wiener's standards "Cybernetics" is a badly organised work -- a collection of misprints, wrong mathematical statements, mistaken formulas, splendid but unrelated ideas, and logical absurdities. It is sad that this work earned Wiener the greater part of his public renown, but this is an afterthought. At that time mathematical readers were more fascinated by the richness of its ideas than by its shortcomings. </a:t>
            </a:r>
            <a:endParaRPr lang="en-US" altLang="zh-CN" sz="900" b="1">
              <a:latin typeface="微软雅黑" panose="020B0503020204020204" pitchFamily="34" charset="-122"/>
              <a:ea typeface="微软雅黑" panose="020B0503020204020204" pitchFamily="34" charset="-122"/>
            </a:endParaRPr>
          </a:p>
        </p:txBody>
      </p:sp>
      <p:pic>
        <p:nvPicPr>
          <p:cNvPr id="23" name="Picture 9" descr="Wiener_Norbert_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7020" y="3473730"/>
            <a:ext cx="1056384" cy="123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11"/>
          <p:cNvSpPr>
            <a:spLocks noChangeArrowheads="1"/>
          </p:cNvSpPr>
          <p:nvPr/>
        </p:nvSpPr>
        <p:spPr bwMode="auto">
          <a:xfrm>
            <a:off x="17228" y="3788784"/>
            <a:ext cx="5422404" cy="5078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just">
              <a:spcBef>
                <a:spcPct val="0"/>
              </a:spcBef>
              <a:buClrTx/>
              <a:buSzTx/>
              <a:buFont typeface="Arial" panose="020B0604020202020204" pitchFamily="34" charset="0"/>
              <a:buNone/>
            </a:pPr>
            <a:r>
              <a:rPr lang="en-US" altLang="zh-CN" sz="900" b="1">
                <a:solidFill>
                  <a:schemeClr val="tx1"/>
                </a:solidFill>
                <a:latin typeface="微软雅黑" panose="020B0503020204020204" pitchFamily="34" charset="-122"/>
                <a:ea typeface="微软雅黑" panose="020B0503020204020204" pitchFamily="34" charset="-122"/>
              </a:rPr>
              <a:t>7</a:t>
            </a:r>
            <a:r>
              <a:rPr lang="zh-CN" altLang="en-US" sz="900" b="1">
                <a:solidFill>
                  <a:schemeClr val="tx1"/>
                </a:solidFill>
                <a:latin typeface="微软雅黑" panose="020B0503020204020204" pitchFamily="34" charset="-122"/>
                <a:ea typeface="微软雅黑" panose="020B0503020204020204" pitchFamily="34" charset="-122"/>
              </a:rPr>
              <a:t>岁上学，直接上</a:t>
            </a:r>
            <a:r>
              <a:rPr lang="en-US" altLang="zh-CN" sz="900" b="1">
                <a:solidFill>
                  <a:schemeClr val="tx1"/>
                </a:solidFill>
                <a:latin typeface="微软雅黑" panose="020B0503020204020204" pitchFamily="34" charset="-122"/>
                <a:ea typeface="微软雅黑" panose="020B0503020204020204" pitchFamily="34" charset="-122"/>
              </a:rPr>
              <a:t>3</a:t>
            </a:r>
            <a:r>
              <a:rPr lang="zh-CN" altLang="en-US" sz="900" b="1">
                <a:solidFill>
                  <a:schemeClr val="tx1"/>
                </a:solidFill>
                <a:latin typeface="微软雅黑" panose="020B0503020204020204" pitchFamily="34" charset="-122"/>
                <a:ea typeface="微软雅黑" panose="020B0503020204020204" pitchFamily="34" charset="-122"/>
              </a:rPr>
              <a:t>年级，但很快又改上</a:t>
            </a:r>
            <a:r>
              <a:rPr lang="en-US" altLang="zh-CN" sz="900" b="1">
                <a:solidFill>
                  <a:schemeClr val="tx1"/>
                </a:solidFill>
                <a:latin typeface="微软雅黑" panose="020B0503020204020204" pitchFamily="34" charset="-122"/>
                <a:ea typeface="微软雅黑" panose="020B0503020204020204" pitchFamily="34" charset="-122"/>
              </a:rPr>
              <a:t>4</a:t>
            </a:r>
            <a:r>
              <a:rPr lang="zh-CN" altLang="en-US" sz="900" b="1">
                <a:solidFill>
                  <a:schemeClr val="tx1"/>
                </a:solidFill>
                <a:latin typeface="微软雅黑" panose="020B0503020204020204" pitchFamily="34" charset="-122"/>
                <a:ea typeface="微软雅黑" panose="020B0503020204020204" pitchFamily="34" charset="-122"/>
              </a:rPr>
              <a:t>年级，后退学；</a:t>
            </a:r>
            <a:r>
              <a:rPr lang="en-US" altLang="zh-CN" sz="900" b="1">
                <a:solidFill>
                  <a:schemeClr val="tx1"/>
                </a:solidFill>
                <a:latin typeface="微软雅黑" panose="020B0503020204020204" pitchFamily="34" charset="-122"/>
                <a:ea typeface="微软雅黑" panose="020B0503020204020204" pitchFamily="34" charset="-122"/>
              </a:rPr>
              <a:t>9</a:t>
            </a:r>
            <a:r>
              <a:rPr lang="zh-CN" altLang="en-US" sz="900" b="1">
                <a:solidFill>
                  <a:schemeClr val="tx1"/>
                </a:solidFill>
                <a:latin typeface="微软雅黑" panose="020B0503020204020204" pitchFamily="34" charset="-122"/>
                <a:ea typeface="微软雅黑" panose="020B0503020204020204" pitchFamily="34" charset="-122"/>
              </a:rPr>
              <a:t>岁时重新上学，但为高级中学，</a:t>
            </a:r>
            <a:r>
              <a:rPr lang="en-US" altLang="zh-CN" sz="900" b="1">
                <a:solidFill>
                  <a:schemeClr val="tx1"/>
                </a:solidFill>
                <a:latin typeface="微软雅黑" panose="020B0503020204020204" pitchFamily="34" charset="-122"/>
                <a:ea typeface="微软雅黑" panose="020B0503020204020204" pitchFamily="34" charset="-122"/>
              </a:rPr>
              <a:t>11</a:t>
            </a:r>
            <a:r>
              <a:rPr lang="zh-CN" altLang="en-US" sz="900" b="1">
                <a:solidFill>
                  <a:schemeClr val="tx1"/>
                </a:solidFill>
                <a:latin typeface="微软雅黑" panose="020B0503020204020204" pitchFamily="34" charset="-122"/>
                <a:ea typeface="微软雅黑" panose="020B0503020204020204" pitchFamily="34" charset="-122"/>
              </a:rPr>
              <a:t>岁时高中毕业，进入</a:t>
            </a:r>
            <a:r>
              <a:rPr lang="en-US" altLang="zh-CN" sz="900" b="1">
                <a:solidFill>
                  <a:schemeClr val="tx1"/>
                </a:solidFill>
                <a:latin typeface="微软雅黑" panose="020B0503020204020204" pitchFamily="34" charset="-122"/>
                <a:ea typeface="微软雅黑" panose="020B0503020204020204" pitchFamily="34" charset="-122"/>
              </a:rPr>
              <a:t>Tufts College</a:t>
            </a:r>
            <a:r>
              <a:rPr lang="zh-CN" altLang="en-US" sz="900" b="1">
                <a:solidFill>
                  <a:schemeClr val="tx1"/>
                </a:solidFill>
                <a:latin typeface="微软雅黑" panose="020B0503020204020204" pitchFamily="34" charset="-122"/>
                <a:ea typeface="微软雅黑" panose="020B0503020204020204" pitchFamily="34" charset="-122"/>
              </a:rPr>
              <a:t>；</a:t>
            </a:r>
            <a:r>
              <a:rPr lang="en-US" altLang="zh-CN" sz="900" b="1">
                <a:solidFill>
                  <a:schemeClr val="tx1"/>
                </a:solidFill>
                <a:latin typeface="微软雅黑" panose="020B0503020204020204" pitchFamily="34" charset="-122"/>
                <a:ea typeface="微软雅黑" panose="020B0503020204020204" pitchFamily="34" charset="-122"/>
              </a:rPr>
              <a:t>13</a:t>
            </a:r>
            <a:r>
              <a:rPr lang="zh-CN" altLang="en-US" sz="900" b="1">
                <a:solidFill>
                  <a:schemeClr val="tx1"/>
                </a:solidFill>
                <a:latin typeface="微软雅黑" panose="020B0503020204020204" pitchFamily="34" charset="-122"/>
                <a:ea typeface="微软雅黑" panose="020B0503020204020204" pitchFamily="34" charset="-122"/>
              </a:rPr>
              <a:t>时进入</a:t>
            </a:r>
            <a:r>
              <a:rPr lang="en-US" altLang="zh-CN" sz="900" b="1">
                <a:solidFill>
                  <a:schemeClr val="tx1"/>
                </a:solidFill>
                <a:latin typeface="微软雅黑" panose="020B0503020204020204" pitchFamily="34" charset="-122"/>
                <a:ea typeface="微软雅黑" panose="020B0503020204020204" pitchFamily="34" charset="-122"/>
              </a:rPr>
              <a:t>Harvard,</a:t>
            </a:r>
            <a:r>
              <a:rPr lang="zh-CN" altLang="en-US" sz="900" b="1">
                <a:solidFill>
                  <a:schemeClr val="tx1"/>
                </a:solidFill>
                <a:latin typeface="微软雅黑" panose="020B0503020204020204" pitchFamily="34" charset="-122"/>
                <a:ea typeface="微软雅黑" panose="020B0503020204020204" pitchFamily="34" charset="-122"/>
              </a:rPr>
              <a:t>转到</a:t>
            </a:r>
            <a:r>
              <a:rPr lang="en-US" altLang="zh-CN" sz="900" b="1">
                <a:solidFill>
                  <a:schemeClr val="tx1"/>
                </a:solidFill>
                <a:latin typeface="微软雅黑" panose="020B0503020204020204" pitchFamily="34" charset="-122"/>
                <a:ea typeface="微软雅黑" panose="020B0503020204020204" pitchFamily="34" charset="-122"/>
              </a:rPr>
              <a:t>Cornell,</a:t>
            </a:r>
            <a:r>
              <a:rPr lang="zh-CN" altLang="en-US" sz="900" b="1">
                <a:solidFill>
                  <a:schemeClr val="tx1"/>
                </a:solidFill>
                <a:latin typeface="微软雅黑" panose="020B0503020204020204" pitchFamily="34" charset="-122"/>
                <a:ea typeface="微软雅黑" panose="020B0503020204020204" pitchFamily="34" charset="-122"/>
              </a:rPr>
              <a:t>又转回</a:t>
            </a:r>
            <a:r>
              <a:rPr lang="en-US" altLang="zh-CN" sz="900" b="1">
                <a:solidFill>
                  <a:schemeClr val="tx1"/>
                </a:solidFill>
                <a:latin typeface="微软雅黑" panose="020B0503020204020204" pitchFamily="34" charset="-122"/>
                <a:ea typeface="微软雅黑" panose="020B0503020204020204" pitchFamily="34" charset="-122"/>
              </a:rPr>
              <a:t>Harvard; 18</a:t>
            </a:r>
            <a:r>
              <a:rPr lang="zh-CN" altLang="en-US" sz="900" b="1">
                <a:solidFill>
                  <a:schemeClr val="tx1"/>
                </a:solidFill>
                <a:latin typeface="微软雅黑" panose="020B0503020204020204" pitchFamily="34" charset="-122"/>
                <a:ea typeface="微软雅黑" panose="020B0503020204020204" pitchFamily="34" charset="-122"/>
              </a:rPr>
              <a:t>岁时获得</a:t>
            </a:r>
            <a:r>
              <a:rPr lang="en-US" altLang="zh-CN" sz="900" b="1">
                <a:solidFill>
                  <a:schemeClr val="tx1"/>
                </a:solidFill>
                <a:latin typeface="微软雅黑" panose="020B0503020204020204" pitchFamily="34" charset="-122"/>
                <a:ea typeface="微软雅黑" panose="020B0503020204020204" pitchFamily="34" charset="-122"/>
              </a:rPr>
              <a:t>Harvard</a:t>
            </a:r>
            <a:r>
              <a:rPr lang="zh-CN" altLang="en-US" sz="900" b="1">
                <a:solidFill>
                  <a:schemeClr val="tx1"/>
                </a:solidFill>
                <a:latin typeface="微软雅黑" panose="020B0503020204020204" pitchFamily="34" charset="-122"/>
                <a:ea typeface="微软雅黑" panose="020B0503020204020204" pitchFamily="34" charset="-122"/>
              </a:rPr>
              <a:t>博士学位</a:t>
            </a:r>
            <a:r>
              <a:rPr lang="en-US" altLang="zh-CN" sz="900" b="1">
                <a:solidFill>
                  <a:schemeClr val="tx1"/>
                </a:solidFill>
                <a:latin typeface="微软雅黑" panose="020B0503020204020204" pitchFamily="34" charset="-122"/>
                <a:ea typeface="微软雅黑" panose="020B0503020204020204" pitchFamily="34" charset="-122"/>
              </a:rPr>
              <a:t>.</a:t>
            </a:r>
            <a:endParaRPr lang="en-US" altLang="zh-CN" sz="900" b="1">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17228" y="4308754"/>
            <a:ext cx="5306602" cy="507831"/>
          </a:xfrm>
          <a:prstGeom prst="rect">
            <a:avLst/>
          </a:prstGeom>
        </p:spPr>
        <p:txBody>
          <a:bodyPr wrap="square">
            <a:spAutoFit/>
          </a:bodyPr>
          <a:lstStyle/>
          <a:p>
            <a:pPr>
              <a:spcBef>
                <a:spcPct val="0"/>
              </a:spcBef>
              <a:buClrTx/>
              <a:buSzTx/>
              <a:buFont typeface="Arial" panose="020B0604020202020204" pitchFamily="34" charset="0"/>
              <a:buNone/>
            </a:pPr>
            <a:r>
              <a:rPr lang="en-US" altLang="zh-CN" sz="900" b="1">
                <a:latin typeface="微软雅黑" panose="020B0503020204020204" pitchFamily="34" charset="-122"/>
                <a:ea typeface="微软雅黑" panose="020B0503020204020204" pitchFamily="34" charset="-122"/>
              </a:rPr>
              <a:t>He spent the academic year 1935-1936 in China as a visiting professor at Tsing Hua University in Peking, which gave him the opportunity to learn the Mandarin form of Chinese </a:t>
            </a:r>
            <a:endParaRPr lang="en-US" altLang="zh-CN" sz="900" b="1">
              <a:latin typeface="微软雅黑" panose="020B0503020204020204" pitchFamily="34" charset="-122"/>
              <a:ea typeface="微软雅黑" panose="020B0503020204020204" pitchFamily="34" charset="-122"/>
            </a:endParaRPr>
          </a:p>
        </p:txBody>
      </p:sp>
      <p:sp>
        <p:nvSpPr>
          <p:cNvPr id="8" name="文本框 7"/>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07232D23-D45D-457B-9390-64B2593A535A}"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290">
                                          <p:stCondLst>
                                            <p:cond delay="0"/>
                                          </p:stCondLst>
                                        </p:cTn>
                                        <p:tgtEl>
                                          <p:spTgt spid="24"/>
                                        </p:tgtEl>
                                      </p:cBhvr>
                                    </p:animEffect>
                                    <p:anim calcmode="lin" valueType="num">
                                      <p:cBhvr>
                                        <p:cTn id="28"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9"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0"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31"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32"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33" dur="13">
                                          <p:stCondLst>
                                            <p:cond delay="325"/>
                                          </p:stCondLst>
                                        </p:cTn>
                                        <p:tgtEl>
                                          <p:spTgt spid="24"/>
                                        </p:tgtEl>
                                      </p:cBhvr>
                                      <p:to x="100000" y="60000"/>
                                    </p:animScale>
                                    <p:animScale>
                                      <p:cBhvr>
                                        <p:cTn id="34" dur="83" decel="50000">
                                          <p:stCondLst>
                                            <p:cond delay="338"/>
                                          </p:stCondLst>
                                        </p:cTn>
                                        <p:tgtEl>
                                          <p:spTgt spid="24"/>
                                        </p:tgtEl>
                                      </p:cBhvr>
                                      <p:to x="100000" y="100000"/>
                                    </p:animScale>
                                    <p:animScale>
                                      <p:cBhvr>
                                        <p:cTn id="35" dur="13">
                                          <p:stCondLst>
                                            <p:cond delay="656"/>
                                          </p:stCondLst>
                                        </p:cTn>
                                        <p:tgtEl>
                                          <p:spTgt spid="24"/>
                                        </p:tgtEl>
                                      </p:cBhvr>
                                      <p:to x="100000" y="80000"/>
                                    </p:animScale>
                                    <p:animScale>
                                      <p:cBhvr>
                                        <p:cTn id="36" dur="83" decel="50000">
                                          <p:stCondLst>
                                            <p:cond delay="669"/>
                                          </p:stCondLst>
                                        </p:cTn>
                                        <p:tgtEl>
                                          <p:spTgt spid="24"/>
                                        </p:tgtEl>
                                      </p:cBhvr>
                                      <p:to x="100000" y="100000"/>
                                    </p:animScale>
                                    <p:animScale>
                                      <p:cBhvr>
                                        <p:cTn id="37" dur="13">
                                          <p:stCondLst>
                                            <p:cond delay="821"/>
                                          </p:stCondLst>
                                        </p:cTn>
                                        <p:tgtEl>
                                          <p:spTgt spid="24"/>
                                        </p:tgtEl>
                                      </p:cBhvr>
                                      <p:to x="100000" y="90000"/>
                                    </p:animScale>
                                    <p:animScale>
                                      <p:cBhvr>
                                        <p:cTn id="38" dur="83" decel="50000">
                                          <p:stCondLst>
                                            <p:cond delay="834"/>
                                          </p:stCondLst>
                                        </p:cTn>
                                        <p:tgtEl>
                                          <p:spTgt spid="24"/>
                                        </p:tgtEl>
                                      </p:cBhvr>
                                      <p:to x="100000" y="100000"/>
                                    </p:animScale>
                                    <p:animScale>
                                      <p:cBhvr>
                                        <p:cTn id="39" dur="13">
                                          <p:stCondLst>
                                            <p:cond delay="904"/>
                                          </p:stCondLst>
                                        </p:cTn>
                                        <p:tgtEl>
                                          <p:spTgt spid="24"/>
                                        </p:tgtEl>
                                      </p:cBhvr>
                                      <p:to x="100000" y="95000"/>
                                    </p:animScale>
                                    <p:animScale>
                                      <p:cBhvr>
                                        <p:cTn id="40" dur="83" decel="50000">
                                          <p:stCondLst>
                                            <p:cond delay="917"/>
                                          </p:stCondLst>
                                        </p:cTn>
                                        <p:tgtEl>
                                          <p:spTgt spid="24"/>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188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逆滤波复原方法</a:t>
            </a:r>
            <a:r>
              <a:rPr lang="zh-CN" altLang="en-US" sz="1600" b="1" dirty="0">
                <a:solidFill>
                  <a:schemeClr val="tx1"/>
                </a:solidFill>
                <a:latin typeface="微软雅黑" panose="020B0503020204020204" pitchFamily="34" charset="-122"/>
                <a:ea typeface="微软雅黑" panose="020B0503020204020204" pitchFamily="34" charset="-122"/>
              </a:rPr>
              <a:t>数学表达式简单，物理意义明确，但没有清楚地说明如何处理噪声。因此，在逆滤波理论基础上，不少人从统计学观点出发，综合退化函数和噪声统计特性两个方面，设计了一类滤波器用于图像复原，以改善复原图像质量。</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维纳滤波的思想</a:t>
            </a:r>
            <a:r>
              <a:rPr lang="zh-CN" altLang="en-US" sz="1600" b="1" dirty="0">
                <a:solidFill>
                  <a:schemeClr val="tx1"/>
                </a:solidFill>
                <a:latin typeface="微软雅黑" panose="020B0503020204020204" pitchFamily="34" charset="-122"/>
                <a:ea typeface="微软雅黑" panose="020B0503020204020204" pitchFamily="34" charset="-122"/>
              </a:rPr>
              <a:t>是在假设图像信号可近似看作平稳随机过程的前提下，按照使恢复的图像与原图像</a:t>
            </a:r>
            <a:r>
              <a:rPr lang="en-US" altLang="zh-CN" sz="1600" b="1" dirty="0">
                <a:solidFill>
                  <a:schemeClr val="tx1"/>
                </a:solidFill>
                <a:latin typeface="微软雅黑" panose="020B0503020204020204" pitchFamily="34" charset="-122"/>
                <a:ea typeface="微软雅黑" panose="020B0503020204020204" pitchFamily="34" charset="-122"/>
              </a:rPr>
              <a:t>u(</a:t>
            </a:r>
            <a:r>
              <a:rPr lang="en-US" altLang="zh-CN" sz="1600" b="1" dirty="0" err="1">
                <a:solidFill>
                  <a:schemeClr val="tx1"/>
                </a:solidFill>
                <a:latin typeface="微软雅黑" panose="020B0503020204020204" pitchFamily="34" charset="-122"/>
                <a:ea typeface="微软雅黑" panose="020B0503020204020204" pitchFamily="34" charset="-122"/>
              </a:rPr>
              <a:t>x,y</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的均方差最小</a:t>
            </a:r>
            <a:r>
              <a:rPr lang="en-US" altLang="zh-CN" sz="1600" b="1" dirty="0">
                <a:solidFill>
                  <a:schemeClr val="tx1"/>
                </a:solidFill>
                <a:latin typeface="微软雅黑" panose="020B0503020204020204" pitchFamily="34" charset="-122"/>
                <a:ea typeface="微软雅黑" panose="020B0503020204020204" pitchFamily="34" charset="-122"/>
              </a:rPr>
              <a:t>(MSE)</a:t>
            </a:r>
            <a:r>
              <a:rPr lang="zh-CN" altLang="en-US" sz="1600" b="1" dirty="0">
                <a:solidFill>
                  <a:schemeClr val="tx1"/>
                </a:solidFill>
                <a:latin typeface="微软雅黑" panose="020B0503020204020204" pitchFamily="34" charset="-122"/>
                <a:ea typeface="微软雅黑" panose="020B0503020204020204" pitchFamily="34" charset="-122"/>
              </a:rPr>
              <a:t>原则来恢复图像。 </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A220E3AF-5D7C-4891-87C0-00820D886805}"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428642" cy="250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图像类型功率谱特征：图像的功率谱具有低通性，噪声的功率谱为常数或变化平缓。</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图像信号近似看作平稳随机过程。</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图像复原准则：        和           之间的均方误差</a:t>
            </a:r>
            <a:r>
              <a:rPr lang="en-US" altLang="zh-CN" sz="1600" b="1" dirty="0">
                <a:solidFill>
                  <a:srgbClr val="000066"/>
                </a:solidFill>
                <a:latin typeface="微软雅黑" panose="020B0503020204020204" pitchFamily="34" charset="-122"/>
                <a:ea typeface="微软雅黑" panose="020B0503020204020204" pitchFamily="34" charset="-122"/>
              </a:rPr>
              <a:t>MSE</a:t>
            </a:r>
            <a:r>
              <a:rPr lang="zh-CN" altLang="en-US" sz="1600" b="1" dirty="0">
                <a:solidFill>
                  <a:srgbClr val="000066"/>
                </a:solidFill>
                <a:latin typeface="微软雅黑" panose="020B0503020204020204" pitchFamily="34" charset="-122"/>
                <a:ea typeface="微软雅黑" panose="020B0503020204020204" pitchFamily="34" charset="-122"/>
              </a:rPr>
              <a:t>达到最小，即</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线性滤波：寻找维纳滤波器的传递函数            ，使得</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823011" y="1805807"/>
          <a:ext cx="605989" cy="403136"/>
        </p:xfrm>
        <a:graphic>
          <a:graphicData uri="http://schemas.openxmlformats.org/presentationml/2006/ole">
            <mc:AlternateContent xmlns:mc="http://schemas.openxmlformats.org/markup-compatibility/2006">
              <mc:Choice xmlns:v="urn:schemas-microsoft-com:vml" Requires="v">
                <p:oleObj spid="_x0000_s33877" name="Equation" r:id="rId1" imgW="10972800" imgH="7315200" progId="Equation.DSMT4">
                  <p:embed/>
                </p:oleObj>
              </mc:Choice>
              <mc:Fallback>
                <p:oleObj name="Equation" r:id="rId1" imgW="10972800" imgH="7315200" progId="Equation.DSMT4">
                  <p:embed/>
                  <p:pic>
                    <p:nvPicPr>
                      <p:cNvPr id="0" name="图片 1"/>
                      <p:cNvPicPr/>
                      <p:nvPr/>
                    </p:nvPicPr>
                    <p:blipFill>
                      <a:blip r:embed="rId2"/>
                      <a:stretch>
                        <a:fillRect/>
                      </a:stretch>
                    </p:blipFill>
                    <p:spPr>
                      <a:xfrm>
                        <a:off x="2823011" y="1805807"/>
                        <a:ext cx="605989" cy="403136"/>
                      </a:xfrm>
                      <a:prstGeom prst="rect">
                        <a:avLst/>
                      </a:prstGeom>
                    </p:spPr>
                  </p:pic>
                </p:oleObj>
              </mc:Fallback>
            </mc:AlternateContent>
          </a:graphicData>
        </a:graphic>
      </p:graphicFrame>
      <p:graphicFrame>
        <p:nvGraphicFramePr>
          <p:cNvPr id="7" name="Object 6"/>
          <p:cNvGraphicFramePr/>
          <p:nvPr/>
        </p:nvGraphicFramePr>
        <p:xfrm>
          <a:off x="2184400" y="3124200"/>
          <a:ext cx="2357438" cy="504825"/>
        </p:xfrm>
        <a:graphic>
          <a:graphicData uri="http://schemas.openxmlformats.org/presentationml/2006/ole">
            <mc:AlternateContent xmlns:mc="http://schemas.openxmlformats.org/markup-compatibility/2006">
              <mc:Choice xmlns:v="urn:schemas-microsoft-com:vml" Requires="v">
                <p:oleObj spid="_x0000_s33878" name="Equation" r:id="rId3" imgW="39014400" imgH="7620000" progId="Equation.DSMT4">
                  <p:embed/>
                </p:oleObj>
              </mc:Choice>
              <mc:Fallback>
                <p:oleObj name="Equation" r:id="rId3" imgW="39014400" imgH="7620000" progId="Equation.DSMT4">
                  <p:embed/>
                  <p:pic>
                    <p:nvPicPr>
                      <p:cNvPr id="0" name="图片 4"/>
                      <p:cNvPicPr>
                        <a:picLocks noChangeArrowheads="1"/>
                      </p:cNvPicPr>
                      <p:nvPr/>
                    </p:nvPicPr>
                    <p:blipFill>
                      <a:blip r:embed="rId4"/>
                      <a:srcRect/>
                      <a:stretch>
                        <a:fillRect/>
                      </a:stretch>
                    </p:blipFill>
                    <p:spPr bwMode="auto">
                      <a:xfrm>
                        <a:off x="2184400" y="3124200"/>
                        <a:ext cx="2357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7"/>
          <p:cNvGraphicFramePr/>
          <p:nvPr/>
        </p:nvGraphicFramePr>
        <p:xfrm>
          <a:off x="2181225" y="3836988"/>
          <a:ext cx="2498725" cy="461962"/>
        </p:xfrm>
        <a:graphic>
          <a:graphicData uri="http://schemas.openxmlformats.org/presentationml/2006/ole">
            <mc:AlternateContent xmlns:mc="http://schemas.openxmlformats.org/markup-compatibility/2006">
              <mc:Choice xmlns:v="urn:schemas-microsoft-com:vml" Requires="v">
                <p:oleObj spid="_x0000_s33879" name="Equation" r:id="rId5" imgW="37490400" imgH="7620000" progId="Equation.DSMT4">
                  <p:embed/>
                </p:oleObj>
              </mc:Choice>
              <mc:Fallback>
                <p:oleObj name="Equation" r:id="rId5" imgW="37490400" imgH="7620000" progId="Equation.DSMT4">
                  <p:embed/>
                  <p:pic>
                    <p:nvPicPr>
                      <p:cNvPr id="0" name="图片 8"/>
                      <p:cNvPicPr>
                        <a:picLocks noChangeArrowheads="1"/>
                      </p:cNvPicPr>
                      <p:nvPr/>
                    </p:nvPicPr>
                    <p:blipFill>
                      <a:blip r:embed="rId6"/>
                      <a:srcRect/>
                      <a:stretch>
                        <a:fillRect/>
                      </a:stretch>
                    </p:blipFill>
                    <p:spPr bwMode="auto">
                      <a:xfrm>
                        <a:off x="2181225" y="3836988"/>
                        <a:ext cx="2498725" cy="461962"/>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nvGraphicFramePr>
        <p:xfrm>
          <a:off x="1969010" y="1942243"/>
          <a:ext cx="606425" cy="266700"/>
        </p:xfrm>
        <a:graphic>
          <a:graphicData uri="http://schemas.openxmlformats.org/presentationml/2006/ole">
            <mc:AlternateContent xmlns:mc="http://schemas.openxmlformats.org/markup-compatibility/2006">
              <mc:Choice xmlns:v="urn:schemas-microsoft-com:vml" Requires="v">
                <p:oleObj spid="_x0000_s33880" name="Equation" r:id="rId7" imgW="10972800" imgH="4876800" progId="Equation.DSMT4">
                  <p:embed/>
                </p:oleObj>
              </mc:Choice>
              <mc:Fallback>
                <p:oleObj name="Equation" r:id="rId7" imgW="10972800" imgH="4876800" progId="Equation.DSMT4">
                  <p:embed/>
                  <p:pic>
                    <p:nvPicPr>
                      <p:cNvPr id="0" name="对象 3"/>
                      <p:cNvPicPr/>
                      <p:nvPr/>
                    </p:nvPicPr>
                    <p:blipFill>
                      <a:blip r:embed="rId8"/>
                      <a:stretch>
                        <a:fillRect/>
                      </a:stretch>
                    </p:blipFill>
                    <p:spPr>
                      <a:xfrm>
                        <a:off x="1969010" y="1942243"/>
                        <a:ext cx="606425" cy="2667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407550" y="2245119"/>
          <a:ext cx="4042900" cy="534010"/>
        </p:xfrm>
        <a:graphic>
          <a:graphicData uri="http://schemas.openxmlformats.org/presentationml/2006/ole">
            <mc:AlternateContent xmlns:mc="http://schemas.openxmlformats.org/markup-compatibility/2006">
              <mc:Choice xmlns:v="urn:schemas-microsoft-com:vml" Requires="v">
                <p:oleObj spid="_x0000_s33881" name="Equation" r:id="rId9" imgW="2865755" imgH="379730" progId="Equation.DSMT4">
                  <p:embed/>
                </p:oleObj>
              </mc:Choice>
              <mc:Fallback>
                <p:oleObj name="Equation" r:id="rId9" imgW="2865755" imgH="379730" progId="Equation.DSMT4">
                  <p:embed/>
                  <p:pic>
                    <p:nvPicPr>
                      <p:cNvPr id="0" name="图片 12"/>
                      <p:cNvPicPr/>
                      <p:nvPr/>
                    </p:nvPicPr>
                    <p:blipFill>
                      <a:blip r:embed="rId10"/>
                      <a:stretch>
                        <a:fillRect/>
                      </a:stretch>
                    </p:blipFill>
                    <p:spPr>
                      <a:xfrm>
                        <a:off x="1407550" y="2245119"/>
                        <a:ext cx="4042900" cy="53401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155979" y="2779129"/>
          <a:ext cx="688215" cy="302143"/>
        </p:xfrm>
        <a:graphic>
          <a:graphicData uri="http://schemas.openxmlformats.org/presentationml/2006/ole">
            <mc:AlternateContent xmlns:mc="http://schemas.openxmlformats.org/markup-compatibility/2006">
              <mc:Choice xmlns:v="urn:schemas-microsoft-com:vml" Requires="v">
                <p:oleObj spid="_x0000_s33882" name="Equation" r:id="rId11" imgW="12496800" imgH="5486400" progId="Equation.DSMT4">
                  <p:embed/>
                </p:oleObj>
              </mc:Choice>
              <mc:Fallback>
                <p:oleObj name="Equation" r:id="rId11" imgW="12496800" imgH="5486400" progId="Equation.DSMT4">
                  <p:embed/>
                  <p:pic>
                    <p:nvPicPr>
                      <p:cNvPr id="0" name="图片 14"/>
                      <p:cNvPicPr/>
                      <p:nvPr/>
                    </p:nvPicPr>
                    <p:blipFill>
                      <a:blip r:embed="rId12"/>
                      <a:stretch>
                        <a:fillRect/>
                      </a:stretch>
                    </p:blipFill>
                    <p:spPr>
                      <a:xfrm>
                        <a:off x="4155979" y="2779129"/>
                        <a:ext cx="688215" cy="302143"/>
                      </a:xfrm>
                      <a:prstGeom prst="rect">
                        <a:avLst/>
                      </a:prstGeom>
                    </p:spPr>
                  </p:pic>
                </p:oleObj>
              </mc:Fallback>
            </mc:AlternateContent>
          </a:graphicData>
        </a:graphic>
      </p:graphicFrame>
      <p:sp>
        <p:nvSpPr>
          <p:cNvPr id="16" name="文本框 15"/>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7" name="日期占位符 16"/>
          <p:cNvSpPr>
            <a:spLocks noGrp="1"/>
          </p:cNvSpPr>
          <p:nvPr>
            <p:ph type="dt" sz="half" idx="10"/>
          </p:nvPr>
        </p:nvSpPr>
        <p:spPr/>
        <p:txBody>
          <a:bodyPr/>
          <a:lstStyle/>
          <a:p>
            <a:fld id="{CD9BBD9C-D43C-4CF7-AE41-67106ADC9A2E}"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1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通过最小化</a:t>
            </a:r>
            <a:r>
              <a:rPr lang="en-US" altLang="zh-CN" sz="1600" b="1" dirty="0">
                <a:solidFill>
                  <a:srgbClr val="000066"/>
                </a:solidFill>
                <a:latin typeface="微软雅黑" panose="020B0503020204020204" pitchFamily="34" charset="-122"/>
                <a:ea typeface="微软雅黑" panose="020B0503020204020204" pitchFamily="34" charset="-122"/>
              </a:rPr>
              <a:t>MSE</a:t>
            </a:r>
            <a:r>
              <a:rPr lang="zh-CN" altLang="en-US" sz="1600" b="1" dirty="0">
                <a:solidFill>
                  <a:srgbClr val="000066"/>
                </a:solidFill>
                <a:latin typeface="微软雅黑" panose="020B0503020204020204" pitchFamily="34" charset="-122"/>
                <a:ea typeface="微软雅黑" panose="020B0503020204020204" pitchFamily="34" charset="-122"/>
              </a:rPr>
              <a:t>，由</a:t>
            </a:r>
            <a:r>
              <a:rPr lang="en-US" altLang="zh-CN" sz="1600" b="1" dirty="0">
                <a:solidFill>
                  <a:srgbClr val="000066"/>
                </a:solidFill>
                <a:latin typeface="微软雅黑" panose="020B0503020204020204" pitchFamily="34" charset="-122"/>
                <a:ea typeface="微软雅黑" panose="020B0503020204020204" pitchFamily="34" charset="-122"/>
              </a:rPr>
              <a:t>Andrews</a:t>
            </a:r>
            <a:r>
              <a:rPr lang="zh-CN" altLang="en-US" sz="1600" b="1" dirty="0">
                <a:solidFill>
                  <a:srgbClr val="000066"/>
                </a:solidFill>
                <a:latin typeface="微软雅黑" panose="020B0503020204020204" pitchFamily="34" charset="-122"/>
                <a:ea typeface="微软雅黑" panose="020B0503020204020204" pitchFamily="34" charset="-122"/>
              </a:rPr>
              <a:t>和</a:t>
            </a:r>
            <a:r>
              <a:rPr lang="en-US" altLang="zh-CN" sz="1600" b="1" dirty="0">
                <a:solidFill>
                  <a:srgbClr val="000066"/>
                </a:solidFill>
                <a:latin typeface="微软雅黑" panose="020B0503020204020204" pitchFamily="34" charset="-122"/>
                <a:ea typeface="微软雅黑" panose="020B0503020204020204" pitchFamily="34" charset="-122"/>
              </a:rPr>
              <a:t>Hunt</a:t>
            </a:r>
            <a:r>
              <a:rPr lang="zh-CN" altLang="en-US" sz="1600" b="1" dirty="0">
                <a:solidFill>
                  <a:srgbClr val="000066"/>
                </a:solidFill>
                <a:latin typeface="微软雅黑" panose="020B0503020204020204" pitchFamily="34" charset="-122"/>
                <a:ea typeface="微软雅黑" panose="020B0503020204020204" pitchFamily="34" charset="-122"/>
              </a:rPr>
              <a:t>推导满足这一要求的传递函数为：</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eaLnBrk="1" hangingPunct="1">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eaLnBrk="1" hangingPunct="1">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为模糊函数的傅里叶变换；          表示         的复共轭；</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eaLnBrk="1" hangingPunct="1">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表示噪声的功率谱；</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eaLnBrk="1" hangingPunct="1">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表示理想图像的功率谱。</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1502429" y="1063904"/>
          <a:ext cx="3440612" cy="2802094"/>
        </p:xfrm>
        <a:graphic>
          <a:graphicData uri="http://schemas.openxmlformats.org/presentationml/2006/ole">
            <mc:AlternateContent xmlns:mc="http://schemas.openxmlformats.org/markup-compatibility/2006">
              <mc:Choice xmlns:v="urn:schemas-microsoft-com:vml" Requires="v">
                <p:oleObj spid="_x0000_s34901" name="Equation" r:id="rId1" imgW="2057400" imgH="1675765" progId="Equation.DSMT4">
                  <p:embed/>
                </p:oleObj>
              </mc:Choice>
              <mc:Fallback>
                <p:oleObj name="Equation" r:id="rId1" imgW="2057400" imgH="1675765" progId="Equation.DSMT4">
                  <p:embed/>
                  <p:pic>
                    <p:nvPicPr>
                      <p:cNvPr id="0" name="图片 1"/>
                      <p:cNvPicPr/>
                      <p:nvPr/>
                    </p:nvPicPr>
                    <p:blipFill>
                      <a:blip r:embed="rId2"/>
                      <a:stretch>
                        <a:fillRect/>
                      </a:stretch>
                    </p:blipFill>
                    <p:spPr>
                      <a:xfrm>
                        <a:off x="1502429" y="1063904"/>
                        <a:ext cx="3440612" cy="2802094"/>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21408" y="3905006"/>
          <a:ext cx="586488" cy="284221"/>
        </p:xfrm>
        <a:graphic>
          <a:graphicData uri="http://schemas.openxmlformats.org/presentationml/2006/ole">
            <mc:AlternateContent xmlns:mc="http://schemas.openxmlformats.org/markup-compatibility/2006">
              <mc:Choice xmlns:v="urn:schemas-microsoft-com:vml" Requires="v">
                <p:oleObj spid="_x0000_s34902" name="Equation" r:id="rId3" imgW="410210" imgH="200025" progId="Equation.DSMT4">
                  <p:embed/>
                </p:oleObj>
              </mc:Choice>
              <mc:Fallback>
                <p:oleObj name="Equation" r:id="rId3" imgW="410210" imgH="200025" progId="Equation.DSMT4">
                  <p:embed/>
                  <p:pic>
                    <p:nvPicPr>
                      <p:cNvPr id="0" name="图片 3"/>
                      <p:cNvPicPr/>
                      <p:nvPr/>
                    </p:nvPicPr>
                    <p:blipFill>
                      <a:blip r:embed="rId4"/>
                      <a:stretch>
                        <a:fillRect/>
                      </a:stretch>
                    </p:blipFill>
                    <p:spPr>
                      <a:xfrm>
                        <a:off x="321408" y="3905006"/>
                        <a:ext cx="586488" cy="284221"/>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72820" y="3905006"/>
          <a:ext cx="689018" cy="284220"/>
        </p:xfrm>
        <a:graphic>
          <a:graphicData uri="http://schemas.openxmlformats.org/presentationml/2006/ole">
            <mc:AlternateContent xmlns:mc="http://schemas.openxmlformats.org/markup-compatibility/2006">
              <mc:Choice xmlns:v="urn:schemas-microsoft-com:vml" Requires="v">
                <p:oleObj spid="_x0000_s34903" name="Equation" r:id="rId5" imgW="505460" imgH="208915" progId="Equation.DSMT4">
                  <p:embed/>
                </p:oleObj>
              </mc:Choice>
              <mc:Fallback>
                <p:oleObj name="Equation" r:id="rId5" imgW="505460" imgH="208915" progId="Equation.DSMT4">
                  <p:embed/>
                  <p:pic>
                    <p:nvPicPr>
                      <p:cNvPr id="0" name="图片 4"/>
                      <p:cNvPicPr/>
                      <p:nvPr/>
                    </p:nvPicPr>
                    <p:blipFill>
                      <a:blip r:embed="rId6"/>
                      <a:stretch>
                        <a:fillRect/>
                      </a:stretch>
                    </p:blipFill>
                    <p:spPr>
                      <a:xfrm>
                        <a:off x="3272820" y="3905006"/>
                        <a:ext cx="689018" cy="28422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355666" y="3912090"/>
          <a:ext cx="587375" cy="285750"/>
        </p:xfrm>
        <a:graphic>
          <a:graphicData uri="http://schemas.openxmlformats.org/presentationml/2006/ole">
            <mc:AlternateContent xmlns:mc="http://schemas.openxmlformats.org/markup-compatibility/2006">
              <mc:Choice xmlns:v="urn:schemas-microsoft-com:vml" Requires="v">
                <p:oleObj spid="_x0000_s34904" name="Equation" r:id="rId7" imgW="588010" imgH="286385" progId="Equation.DSMT4">
                  <p:embed/>
                </p:oleObj>
              </mc:Choice>
              <mc:Fallback>
                <p:oleObj name="Equation" r:id="rId7" imgW="588010" imgH="286385" progId="Equation.DSMT4">
                  <p:embed/>
                  <p:pic>
                    <p:nvPicPr>
                      <p:cNvPr id="0" name="图片 6"/>
                      <p:cNvPicPr/>
                      <p:nvPr/>
                    </p:nvPicPr>
                    <p:blipFill>
                      <a:blip r:embed="rId8"/>
                      <a:stretch>
                        <a:fillRect/>
                      </a:stretch>
                    </p:blipFill>
                    <p:spPr>
                      <a:xfrm>
                        <a:off x="4355666" y="3912090"/>
                        <a:ext cx="587375" cy="28575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21408" y="4316719"/>
          <a:ext cx="1466813" cy="320233"/>
        </p:xfrm>
        <a:graphic>
          <a:graphicData uri="http://schemas.openxmlformats.org/presentationml/2006/ole">
            <mc:AlternateContent xmlns:mc="http://schemas.openxmlformats.org/markup-compatibility/2006">
              <mc:Choice xmlns:v="urn:schemas-microsoft-com:vml" Requires="v">
                <p:oleObj spid="_x0000_s34905" name="Equation" r:id="rId9" imgW="1257935" imgH="275590" progId="Equation.DSMT4">
                  <p:embed/>
                </p:oleObj>
              </mc:Choice>
              <mc:Fallback>
                <p:oleObj name="Equation" r:id="rId9" imgW="1257935" imgH="275590" progId="Equation.DSMT4">
                  <p:embed/>
                  <p:pic>
                    <p:nvPicPr>
                      <p:cNvPr id="0" name="图片 10"/>
                      <p:cNvPicPr/>
                      <p:nvPr/>
                    </p:nvPicPr>
                    <p:blipFill>
                      <a:blip r:embed="rId10"/>
                      <a:stretch>
                        <a:fillRect/>
                      </a:stretch>
                    </p:blipFill>
                    <p:spPr>
                      <a:xfrm>
                        <a:off x="321408" y="4316719"/>
                        <a:ext cx="1466813" cy="32023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21407" y="4764444"/>
          <a:ext cx="1466814" cy="320233"/>
        </p:xfrm>
        <a:graphic>
          <a:graphicData uri="http://schemas.openxmlformats.org/presentationml/2006/ole">
            <mc:AlternateContent xmlns:mc="http://schemas.openxmlformats.org/markup-compatibility/2006">
              <mc:Choice xmlns:v="urn:schemas-microsoft-com:vml" Requires="v">
                <p:oleObj spid="_x0000_s34906" name="Equation" r:id="rId11" imgW="1257935" imgH="275590" progId="Equation.DSMT4">
                  <p:embed/>
                </p:oleObj>
              </mc:Choice>
              <mc:Fallback>
                <p:oleObj name="Equation" r:id="rId11" imgW="1257935" imgH="275590" progId="Equation.DSMT4">
                  <p:embed/>
                  <p:pic>
                    <p:nvPicPr>
                      <p:cNvPr id="0" name="图片 11"/>
                      <p:cNvPicPr/>
                      <p:nvPr/>
                    </p:nvPicPr>
                    <p:blipFill>
                      <a:blip r:embed="rId12"/>
                      <a:stretch>
                        <a:fillRect/>
                      </a:stretch>
                    </p:blipFill>
                    <p:spPr>
                      <a:xfrm>
                        <a:off x="321407" y="4764444"/>
                        <a:ext cx="1466814" cy="320233"/>
                      </a:xfrm>
                      <a:prstGeom prst="rect">
                        <a:avLst/>
                      </a:prstGeom>
                    </p:spPr>
                  </p:pic>
                </p:oleObj>
              </mc:Fallback>
            </mc:AlternateContent>
          </a:graphicData>
        </a:graphic>
      </p:graphicFrame>
      <p:sp>
        <p:nvSpPr>
          <p:cNvPr id="20" name="文本框 19"/>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22" name="灯片编号占位符 21"/>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289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采用维纳滤波器的复原过程步骤如下：</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计算图像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的离散傅立叶变换得到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u,v</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计算滤波器传递函数 </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i="1"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x,y</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的离散傅立叶变换。同逆滤波一样，为了避免混叠效应引起的误差，应将尺寸延拓。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估算图像的功率谱密度</a:t>
            </a:r>
            <a:r>
              <a:rPr lang="en-US" altLang="zh-CN" sz="1600" b="1" dirty="0">
                <a:solidFill>
                  <a:schemeClr val="tx1"/>
                </a:solidFill>
                <a:latin typeface="微软雅黑" panose="020B0503020204020204" pitchFamily="34" charset="-122"/>
                <a:ea typeface="微软雅黑" panose="020B0503020204020204" pitchFamily="34" charset="-122"/>
              </a:rPr>
              <a:t>S</a:t>
            </a:r>
            <a:r>
              <a:rPr lang="en-US" altLang="zh-CN" sz="1600" b="1" baseline="-25000"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和噪声的谱密度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6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计算图像的估计值               。</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计算             的傅立叶反变换，得到恢复后的图像               。</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783068" y="2719302"/>
          <a:ext cx="706888" cy="361793"/>
        </p:xfrm>
        <a:graphic>
          <a:graphicData uri="http://schemas.openxmlformats.org/presentationml/2006/ole">
            <mc:AlternateContent xmlns:mc="http://schemas.openxmlformats.org/markup-compatibility/2006">
              <mc:Choice xmlns:v="urn:schemas-microsoft-com:vml" Requires="v">
                <p:oleObj spid="_x0000_s35883" name="Equation" r:id="rId1" imgW="11277600" imgH="5791200" progId="Equation.DSMT4">
                  <p:embed/>
                </p:oleObj>
              </mc:Choice>
              <mc:Fallback>
                <p:oleObj name="Equation" r:id="rId1" imgW="11277600" imgH="5791200" progId="Equation.DSMT4">
                  <p:embed/>
                  <p:pic>
                    <p:nvPicPr>
                      <p:cNvPr id="0" name="图片 1"/>
                      <p:cNvPicPr/>
                      <p:nvPr/>
                    </p:nvPicPr>
                    <p:blipFill>
                      <a:blip r:embed="rId2"/>
                      <a:stretch>
                        <a:fillRect/>
                      </a:stretch>
                    </p:blipFill>
                    <p:spPr>
                      <a:xfrm>
                        <a:off x="2783068" y="2719302"/>
                        <a:ext cx="706888" cy="36179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533824" y="3186165"/>
          <a:ext cx="720521" cy="320232"/>
        </p:xfrm>
        <a:graphic>
          <a:graphicData uri="http://schemas.openxmlformats.org/presentationml/2006/ole">
            <mc:AlternateContent xmlns:mc="http://schemas.openxmlformats.org/markup-compatibility/2006">
              <mc:Choice xmlns:v="urn:schemas-microsoft-com:vml" Requires="v">
                <p:oleObj spid="_x0000_s35884" name="Equation" r:id="rId3" imgW="10972800" imgH="4876800" progId="Equation.DSMT4">
                  <p:embed/>
                </p:oleObj>
              </mc:Choice>
              <mc:Fallback>
                <p:oleObj name="Equation" r:id="rId3" imgW="10972800" imgH="4876800" progId="Equation.DSMT4">
                  <p:embed/>
                  <p:pic>
                    <p:nvPicPr>
                      <p:cNvPr id="0" name="图片 4"/>
                      <p:cNvPicPr/>
                      <p:nvPr/>
                    </p:nvPicPr>
                    <p:blipFill>
                      <a:blip r:embed="rId4"/>
                      <a:stretch>
                        <a:fillRect/>
                      </a:stretch>
                    </p:blipFill>
                    <p:spPr>
                      <a:xfrm>
                        <a:off x="5533824" y="3186165"/>
                        <a:ext cx="720521" cy="32023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524173" y="3144604"/>
          <a:ext cx="706888" cy="361793"/>
        </p:xfrm>
        <a:graphic>
          <a:graphicData uri="http://schemas.openxmlformats.org/presentationml/2006/ole">
            <mc:AlternateContent xmlns:mc="http://schemas.openxmlformats.org/markup-compatibility/2006">
              <mc:Choice xmlns:v="urn:schemas-microsoft-com:vml" Requires="v">
                <p:oleObj spid="_x0000_s35885" name="Equation" r:id="rId5" imgW="11277600" imgH="5791200" progId="Equation.DSMT4">
                  <p:embed/>
                </p:oleObj>
              </mc:Choice>
              <mc:Fallback>
                <p:oleObj name="Equation" r:id="rId5" imgW="11277600" imgH="5791200" progId="Equation.DSMT4">
                  <p:embed/>
                  <p:pic>
                    <p:nvPicPr>
                      <p:cNvPr id="0" name="对象 3"/>
                      <p:cNvPicPr/>
                      <p:nvPr/>
                    </p:nvPicPr>
                    <p:blipFill>
                      <a:blip r:embed="rId2"/>
                      <a:stretch>
                        <a:fillRect/>
                      </a:stretch>
                    </p:blipFill>
                    <p:spPr>
                      <a:xfrm>
                        <a:off x="1524173" y="3144604"/>
                        <a:ext cx="706888" cy="361793"/>
                      </a:xfrm>
                      <a:prstGeom prst="rect">
                        <a:avLst/>
                      </a:prstGeom>
                    </p:spPr>
                  </p:pic>
                </p:oleObj>
              </mc:Fallback>
            </mc:AlternateContent>
          </a:graphicData>
        </a:graphic>
      </p:graphicFrame>
      <p:sp>
        <p:nvSpPr>
          <p:cNvPr id="11" name="文本框 10"/>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2" name="日期占位符 11"/>
          <p:cNvSpPr>
            <a:spLocks noGrp="1"/>
          </p:cNvSpPr>
          <p:nvPr>
            <p:ph type="dt" sz="half" idx="10"/>
          </p:nvPr>
        </p:nvSpPr>
        <p:spPr/>
        <p:txBody>
          <a:bodyPr/>
          <a:lstStyle/>
          <a:p>
            <a:fld id="{F1B72E34-CA54-45D7-A9BD-D3626273AE5E}" type="datetime1">
              <a:rPr lang="zh-CN" altLang="en-US" smtClean="0"/>
            </a:fld>
            <a:endParaRPr lang="en-US" dirty="0"/>
          </a:p>
        </p:txBody>
      </p:sp>
      <p:sp>
        <p:nvSpPr>
          <p:cNvPr id="13" name="灯片编号占位符 12"/>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无噪声时，即                 ，此时维纳滤波退化为逆滤波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存在噪声时，维纳滤波在逆滤波和其                 处的噪声抑制两方面进行平衡。</a:t>
            </a: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关键因子：</a:t>
            </a: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当                          时维纳滤波趋于          逆滤波；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当                          时维纳滤波表现为频率阻止（</a:t>
            </a:r>
            <a:r>
              <a:rPr lang="en-US" altLang="zh-CN" sz="1600" b="1" dirty="0">
                <a:solidFill>
                  <a:srgbClr val="000066"/>
                </a:solidFill>
                <a:latin typeface="微软雅黑" panose="020B0503020204020204" pitchFamily="34" charset="-122"/>
                <a:ea typeface="微软雅黑" panose="020B0503020204020204" pitchFamily="34" charset="-122"/>
              </a:rPr>
              <a:t>frequency rejection</a:t>
            </a:r>
            <a:r>
              <a:rPr lang="zh-CN" altLang="en-US" sz="1600" b="1" dirty="0">
                <a:solidFill>
                  <a:srgbClr val="000066"/>
                </a:solidFill>
                <a:latin typeface="微软雅黑" panose="020B0503020204020204" pitchFamily="34" charset="-122"/>
                <a:ea typeface="微软雅黑" panose="020B0503020204020204" pitchFamily="34" charset="-122"/>
              </a:rPr>
              <a:t>）滤波。</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nvGraphicFramePr>
        <p:xfrm>
          <a:off x="1871518" y="735439"/>
          <a:ext cx="1043339" cy="370855"/>
        </p:xfrm>
        <a:graphic>
          <a:graphicData uri="http://schemas.openxmlformats.org/presentationml/2006/ole">
            <mc:AlternateContent xmlns:mc="http://schemas.openxmlformats.org/markup-compatibility/2006">
              <mc:Choice xmlns:v="urn:schemas-microsoft-com:vml" Requires="v">
                <p:oleObj spid="_x0000_s36963" name="Equation" r:id="rId1" imgW="667385" imgH="237490" progId="Equation.DSMT4">
                  <p:embed/>
                </p:oleObj>
              </mc:Choice>
              <mc:Fallback>
                <p:oleObj name="Equation" r:id="rId1" imgW="667385" imgH="237490" progId="Equation.DSMT4">
                  <p:embed/>
                  <p:pic>
                    <p:nvPicPr>
                      <p:cNvPr id="0" name="图片 1"/>
                      <p:cNvPicPr/>
                      <p:nvPr/>
                    </p:nvPicPr>
                    <p:blipFill>
                      <a:blip r:embed="rId2"/>
                      <a:stretch>
                        <a:fillRect/>
                      </a:stretch>
                    </p:blipFill>
                    <p:spPr>
                      <a:xfrm>
                        <a:off x="1871518" y="735439"/>
                        <a:ext cx="1043339" cy="3708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877232" y="1202982"/>
          <a:ext cx="3103536" cy="816069"/>
        </p:xfrm>
        <a:graphic>
          <a:graphicData uri="http://schemas.openxmlformats.org/presentationml/2006/ole">
            <mc:AlternateContent xmlns:mc="http://schemas.openxmlformats.org/markup-compatibility/2006">
              <mc:Choice xmlns:v="urn:schemas-microsoft-com:vml" Requires="v">
                <p:oleObj spid="_x0000_s36964" name="Equation" r:id="rId3" imgW="1981835" imgH="522605" progId="Equation.DSMT4">
                  <p:embed/>
                </p:oleObj>
              </mc:Choice>
              <mc:Fallback>
                <p:oleObj name="Equation" r:id="rId3" imgW="1981835" imgH="522605" progId="Equation.DSMT4">
                  <p:embed/>
                  <p:pic>
                    <p:nvPicPr>
                      <p:cNvPr id="0" name="图片 3"/>
                      <p:cNvPicPr/>
                      <p:nvPr/>
                    </p:nvPicPr>
                    <p:blipFill>
                      <a:blip r:embed="rId4"/>
                      <a:stretch>
                        <a:fillRect/>
                      </a:stretch>
                    </p:blipFill>
                    <p:spPr>
                      <a:xfrm>
                        <a:off x="1877232" y="1202982"/>
                        <a:ext cx="3103536" cy="816069"/>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926552" y="2115739"/>
          <a:ext cx="1020935" cy="308484"/>
        </p:xfrm>
        <a:graphic>
          <a:graphicData uri="http://schemas.openxmlformats.org/presentationml/2006/ole">
            <mc:AlternateContent xmlns:mc="http://schemas.openxmlformats.org/markup-compatibility/2006">
              <mc:Choice xmlns:v="urn:schemas-microsoft-com:vml" Requires="v">
                <p:oleObj spid="_x0000_s36965" name="Equation" r:id="rId5" imgW="658495" imgH="200025" progId="Equation.DSMT4">
                  <p:embed/>
                </p:oleObj>
              </mc:Choice>
              <mc:Fallback>
                <p:oleObj name="Equation" r:id="rId5" imgW="658495" imgH="200025" progId="Equation.DSMT4">
                  <p:embed/>
                  <p:pic>
                    <p:nvPicPr>
                      <p:cNvPr id="0" name="图片 4"/>
                      <p:cNvPicPr/>
                      <p:nvPr/>
                    </p:nvPicPr>
                    <p:blipFill>
                      <a:blip r:embed="rId6"/>
                      <a:stretch>
                        <a:fillRect/>
                      </a:stretch>
                    </p:blipFill>
                    <p:spPr>
                      <a:xfrm>
                        <a:off x="3926552" y="2115739"/>
                        <a:ext cx="1020935" cy="308484"/>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733860" y="2779668"/>
          <a:ext cx="1946270" cy="344782"/>
        </p:xfrm>
        <a:graphic>
          <a:graphicData uri="http://schemas.openxmlformats.org/presentationml/2006/ole">
            <mc:AlternateContent xmlns:mc="http://schemas.openxmlformats.org/markup-compatibility/2006">
              <mc:Choice xmlns:v="urn:schemas-microsoft-com:vml" Requires="v">
                <p:oleObj spid="_x0000_s36966" name="Equation" r:id="rId7" imgW="1229360" imgH="219710" progId="Equation.DSMT4">
                  <p:embed/>
                </p:oleObj>
              </mc:Choice>
              <mc:Fallback>
                <p:oleObj name="Equation" r:id="rId7" imgW="1229360" imgH="219710" progId="Equation.DSMT4">
                  <p:embed/>
                  <p:pic>
                    <p:nvPicPr>
                      <p:cNvPr id="0" name="图片 6"/>
                      <p:cNvPicPr/>
                      <p:nvPr/>
                    </p:nvPicPr>
                    <p:blipFill>
                      <a:blip r:embed="rId8"/>
                      <a:stretch>
                        <a:fillRect/>
                      </a:stretch>
                    </p:blipFill>
                    <p:spPr>
                      <a:xfrm>
                        <a:off x="1733860" y="2779668"/>
                        <a:ext cx="1946270" cy="34478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887664" y="3228783"/>
          <a:ext cx="1604608" cy="316132"/>
        </p:xfrm>
        <a:graphic>
          <a:graphicData uri="http://schemas.openxmlformats.org/presentationml/2006/ole">
            <mc:AlternateContent xmlns:mc="http://schemas.openxmlformats.org/markup-compatibility/2006">
              <mc:Choice xmlns:v="urn:schemas-microsoft-com:vml" Requires="v">
                <p:oleObj spid="_x0000_s36967" name="Equation" r:id="rId9" imgW="1057910" imgH="208915" progId="Equation.DSMT4">
                  <p:embed/>
                </p:oleObj>
              </mc:Choice>
              <mc:Fallback>
                <p:oleObj name="Equation" r:id="rId9" imgW="1057910" imgH="208915" progId="Equation.DSMT4">
                  <p:embed/>
                  <p:pic>
                    <p:nvPicPr>
                      <p:cNvPr id="0" name="图片 7"/>
                      <p:cNvPicPr/>
                      <p:nvPr/>
                    </p:nvPicPr>
                    <p:blipFill>
                      <a:blip r:embed="rId10"/>
                      <a:stretch>
                        <a:fillRect/>
                      </a:stretch>
                    </p:blipFill>
                    <p:spPr>
                      <a:xfrm>
                        <a:off x="887664" y="3228783"/>
                        <a:ext cx="1604608" cy="316132"/>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878881" y="3228783"/>
          <a:ext cx="638946" cy="293643"/>
        </p:xfrm>
        <a:graphic>
          <a:graphicData uri="http://schemas.openxmlformats.org/presentationml/2006/ole">
            <mc:AlternateContent xmlns:mc="http://schemas.openxmlformats.org/markup-compatibility/2006">
              <mc:Choice xmlns:v="urn:schemas-microsoft-com:vml" Requires="v">
                <p:oleObj spid="_x0000_s36968" name="Equation" r:id="rId11" imgW="372110" imgH="170815" progId="Equation.DSMT4">
                  <p:embed/>
                </p:oleObj>
              </mc:Choice>
              <mc:Fallback>
                <p:oleObj name="Equation" r:id="rId11" imgW="372110" imgH="170815" progId="Equation.DSMT4">
                  <p:embed/>
                  <p:pic>
                    <p:nvPicPr>
                      <p:cNvPr id="0" name="图片 8"/>
                      <p:cNvPicPr/>
                      <p:nvPr/>
                    </p:nvPicPr>
                    <p:blipFill>
                      <a:blip r:embed="rId12"/>
                      <a:stretch>
                        <a:fillRect/>
                      </a:stretch>
                    </p:blipFill>
                    <p:spPr>
                      <a:xfrm>
                        <a:off x="3878881" y="3228783"/>
                        <a:ext cx="638946" cy="29364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887668" y="3692425"/>
          <a:ext cx="1604604" cy="316131"/>
        </p:xfrm>
        <a:graphic>
          <a:graphicData uri="http://schemas.openxmlformats.org/presentationml/2006/ole">
            <mc:AlternateContent xmlns:mc="http://schemas.openxmlformats.org/markup-compatibility/2006">
              <mc:Choice xmlns:v="urn:schemas-microsoft-com:vml" Requires="v">
                <p:oleObj spid="_x0000_s36969" name="Equation" r:id="rId13" imgW="1057910" imgH="208915" progId="Equation.DSMT4">
                  <p:embed/>
                </p:oleObj>
              </mc:Choice>
              <mc:Fallback>
                <p:oleObj name="Equation" r:id="rId13" imgW="1057910" imgH="208915" progId="Equation.DSMT4">
                  <p:embed/>
                  <p:pic>
                    <p:nvPicPr>
                      <p:cNvPr id="0" name="图片 9"/>
                      <p:cNvPicPr/>
                      <p:nvPr/>
                    </p:nvPicPr>
                    <p:blipFill>
                      <a:blip r:embed="rId14"/>
                      <a:stretch>
                        <a:fillRect/>
                      </a:stretch>
                    </p:blipFill>
                    <p:spPr>
                      <a:xfrm>
                        <a:off x="887668" y="3692425"/>
                        <a:ext cx="1604604" cy="316131"/>
                      </a:xfrm>
                      <a:prstGeom prst="rect">
                        <a:avLst/>
                      </a:prstGeom>
                    </p:spPr>
                  </p:pic>
                </p:oleObj>
              </mc:Fallback>
            </mc:AlternateContent>
          </a:graphicData>
        </a:graphic>
      </p:graphicFrame>
      <p:sp>
        <p:nvSpPr>
          <p:cNvPr id="27" name="文本框 26"/>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28" name="日期占位符 27"/>
          <p:cNvSpPr>
            <a:spLocks noGrp="1"/>
          </p:cNvSpPr>
          <p:nvPr>
            <p:ph type="dt" sz="half" idx="10"/>
          </p:nvPr>
        </p:nvSpPr>
        <p:spPr/>
        <p:txBody>
          <a:bodyPr/>
          <a:lstStyle/>
          <a:p>
            <a:fld id="{9F4879E5-3749-4FC7-B635-3429556239DB}" type="datetime1">
              <a:rPr lang="zh-CN" altLang="en-US" smtClean="0"/>
            </a:fld>
            <a:endParaRPr lang="en-US" dirty="0"/>
          </a:p>
        </p:txBody>
      </p:sp>
      <p:sp>
        <p:nvSpPr>
          <p:cNvPr id="29" name="灯片编号占位符 28"/>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23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维纳滤波需要估计噪声和理想图像的功率谱</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a:t>
            </a:r>
            <a:r>
              <a:rPr lang="zh-CN" altLang="en-US" sz="1600" b="1" dirty="0">
                <a:solidFill>
                  <a:schemeClr val="tx1"/>
                </a:solidFill>
                <a:latin typeface="微软雅黑" panose="020B0503020204020204" pitchFamily="34" charset="-122"/>
                <a:ea typeface="微软雅黑" panose="020B0503020204020204" pitchFamily="34" charset="-122"/>
              </a:rPr>
              <a:t>）假设噪声是独立的高斯白噪声，其所有频率的功率谱与噪声方差相同，即</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噪声方差是噪声功率谱估计的充分量。</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2</a:t>
            </a:r>
            <a:r>
              <a:rPr lang="zh-CN" altLang="en-US" sz="1600" b="1" dirty="0">
                <a:solidFill>
                  <a:srgbClr val="000066"/>
                </a:solidFill>
                <a:latin typeface="微软雅黑" panose="020B0503020204020204" pitchFamily="34" charset="-122"/>
                <a:ea typeface="微软雅黑" panose="020B0503020204020204" pitchFamily="34" charset="-122"/>
              </a:rPr>
              <a:t>）理想图像功率谱估计，并不知道理想图像。有三种简单的估计方法：</a:t>
            </a:r>
            <a:r>
              <a:rPr lang="zh-CN" altLang="en-US" sz="1600" b="1" dirty="0">
                <a:solidFill>
                  <a:schemeClr val="tx1"/>
                </a:solidFill>
                <a:latin typeface="微软雅黑" panose="020B0503020204020204" pitchFamily="34" charset="-122"/>
                <a:ea typeface="微软雅黑" panose="020B0503020204020204" pitchFamily="34" charset="-122"/>
              </a:rPr>
              <a:t>第一种方法是通过模糊图像的功率减去噪声的方差进行简单估计，即：</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0"/>
              </a:spcBef>
              <a:buNone/>
              <a:defRPr/>
            </a:pPr>
            <a:r>
              <a:rPr lang="zh-CN" altLang="zh-CN" sz="1600" b="1" dirty="0">
                <a:solidFill>
                  <a:schemeClr val="tx1"/>
                </a:solidFill>
                <a:latin typeface="微软雅黑" panose="020B0503020204020204" pitchFamily="34" charset="-122"/>
                <a:ea typeface="微软雅黑" panose="020B0503020204020204" pitchFamily="34" charset="-122"/>
              </a:rPr>
              <a:t>没有利用理想图像的先验知识。</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第二种方法是通过选择与待复原图像内容相似的干净图像集，利用该图像集的功率谱进行估计。</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第三种方法是充分挖掘图像内部的统计相关性，达到对理想图像的建模。一种广泛使用的图像先验模型是图像局部自回归模型</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245285" y="2749342"/>
          <a:ext cx="2688838" cy="318756"/>
        </p:xfrm>
        <a:graphic>
          <a:graphicData uri="http://schemas.openxmlformats.org/presentationml/2006/ole">
            <mc:AlternateContent xmlns:mc="http://schemas.openxmlformats.org/markup-compatibility/2006">
              <mc:Choice xmlns:v="urn:schemas-microsoft-com:vml" Requires="v">
                <p:oleObj spid="_x0000_s37931" name="Equation" r:id="rId1" imgW="3630295" imgH="431165" progId="Equation.DSMT4">
                  <p:embed/>
                </p:oleObj>
              </mc:Choice>
              <mc:Fallback>
                <p:oleObj name="Equation" r:id="rId1" imgW="3630295" imgH="431165" progId="Equation.DSMT4">
                  <p:embed/>
                  <p:pic>
                    <p:nvPicPr>
                      <p:cNvPr id="0" name="图片 1"/>
                      <p:cNvPicPr/>
                      <p:nvPr/>
                    </p:nvPicPr>
                    <p:blipFill>
                      <a:blip r:embed="rId2"/>
                      <a:stretch>
                        <a:fillRect/>
                      </a:stretch>
                    </p:blipFill>
                    <p:spPr>
                      <a:xfrm>
                        <a:off x="2245285" y="2749342"/>
                        <a:ext cx="2688838" cy="31875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555687" y="1456142"/>
          <a:ext cx="2055005" cy="318755"/>
        </p:xfrm>
        <a:graphic>
          <a:graphicData uri="http://schemas.openxmlformats.org/presentationml/2006/ole">
            <mc:AlternateContent xmlns:mc="http://schemas.openxmlformats.org/markup-compatibility/2006">
              <mc:Choice xmlns:v="urn:schemas-microsoft-com:vml" Requires="v">
                <p:oleObj spid="_x0000_s37932" name="Equation" r:id="rId3" imgW="1344295" imgH="208915" progId="Equation.DSMT4">
                  <p:embed/>
                </p:oleObj>
              </mc:Choice>
              <mc:Fallback>
                <p:oleObj name="Equation" r:id="rId3" imgW="1344295" imgH="208915" progId="Equation.DSMT4">
                  <p:embed/>
                  <p:pic>
                    <p:nvPicPr>
                      <p:cNvPr id="0" name="图片 4"/>
                      <p:cNvPicPr/>
                      <p:nvPr/>
                    </p:nvPicPr>
                    <p:blipFill>
                      <a:blip r:embed="rId4"/>
                      <a:stretch>
                        <a:fillRect/>
                      </a:stretch>
                    </p:blipFill>
                    <p:spPr>
                      <a:xfrm>
                        <a:off x="2555687" y="1456142"/>
                        <a:ext cx="2055005" cy="31875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111484" y="4719929"/>
          <a:ext cx="2956440" cy="423571"/>
        </p:xfrm>
        <a:graphic>
          <a:graphicData uri="http://schemas.openxmlformats.org/presentationml/2006/ole">
            <mc:AlternateContent xmlns:mc="http://schemas.openxmlformats.org/markup-compatibility/2006">
              <mc:Choice xmlns:v="urn:schemas-microsoft-com:vml" Requires="v">
                <p:oleObj spid="_x0000_s37933" name="Equation" r:id="rId5" imgW="2181225" imgH="313690" progId="Equation.DSMT4">
                  <p:embed/>
                </p:oleObj>
              </mc:Choice>
              <mc:Fallback>
                <p:oleObj name="Equation" r:id="rId5" imgW="2181225" imgH="313690" progId="Equation.DSMT4">
                  <p:embed/>
                  <p:pic>
                    <p:nvPicPr>
                      <p:cNvPr id="0" name="图片 7"/>
                      <p:cNvPicPr/>
                      <p:nvPr/>
                    </p:nvPicPr>
                    <p:blipFill>
                      <a:blip r:embed="rId6"/>
                      <a:stretch>
                        <a:fillRect/>
                      </a:stretch>
                    </p:blipFill>
                    <p:spPr>
                      <a:xfrm>
                        <a:off x="2111484" y="4719929"/>
                        <a:ext cx="2956440" cy="423571"/>
                      </a:xfrm>
                      <a:prstGeom prst="rect">
                        <a:avLst/>
                      </a:prstGeom>
                    </p:spPr>
                  </p:pic>
                </p:oleObj>
              </mc:Fallback>
            </mc:AlternateContent>
          </a:graphicData>
        </a:graphic>
      </p:graphicFrame>
      <p:sp>
        <p:nvSpPr>
          <p:cNvPr id="11" name="文本框 10"/>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2" name="日期占位符 11"/>
          <p:cNvSpPr>
            <a:spLocks noGrp="1"/>
          </p:cNvSpPr>
          <p:nvPr>
            <p:ph type="dt" sz="half" idx="10"/>
          </p:nvPr>
        </p:nvSpPr>
        <p:spPr/>
        <p:txBody>
          <a:bodyPr/>
          <a:lstStyle/>
          <a:p>
            <a:fld id="{C479B491-A834-4666-BC11-61FB1379C2D0}" type="datetime1">
              <a:rPr lang="zh-CN" altLang="en-US" smtClean="0"/>
            </a:fld>
            <a:endParaRPr lang="en-US" dirty="0"/>
          </a:p>
        </p:txBody>
      </p:sp>
      <p:sp>
        <p:nvSpPr>
          <p:cNvPr id="13" name="灯片编号占位符 12"/>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维纳滤波复原</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1264672"/>
            <a:ext cx="6858000" cy="2614155"/>
          </a:xfrm>
          <a:prstGeom prst="rect">
            <a:avLst/>
          </a:prstGeom>
        </p:spPr>
      </p:pic>
      <p:sp>
        <p:nvSpPr>
          <p:cNvPr id="12" name="文本框 11"/>
          <p:cNvSpPr txBox="1"/>
          <p:nvPr/>
        </p:nvSpPr>
        <p:spPr>
          <a:xfrm>
            <a:off x="286015" y="3954479"/>
            <a:ext cx="6429507" cy="614720"/>
          </a:xfrm>
          <a:prstGeom prst="rect">
            <a:avLst/>
          </a:prstGeom>
          <a:noFill/>
        </p:spPr>
        <p:txBody>
          <a:bodyPr wrap="square">
            <a:spAutoFit/>
          </a:bodyPr>
          <a:lstStyle/>
          <a:p>
            <a:pPr algn="just">
              <a:lnSpc>
                <a:spcPct val="150000"/>
              </a:lnSpc>
              <a:spcAft>
                <a:spcPts val="250"/>
              </a:spcAft>
            </a:pP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模糊含高斯噪声图像的维纳滤波结果，</a:t>
            </a:r>
            <a:r>
              <a:rPr lang="zh-CN" altLang="zh-CN" sz="1200" kern="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 </a:t>
            </a:r>
            <a:r>
              <a:rPr lang="en-US" altLang="zh-CN" sz="1200" kern="0" dirty="0">
                <a:solidFill>
                  <a:srgbClr val="000000"/>
                </a:solidFill>
                <a:effectLst/>
                <a:latin typeface="Calibri" panose="020F0502020204030204" charset="0"/>
                <a:ea typeface="Times New Roman" panose="02020603050405020304" pitchFamily="18" charset="0"/>
                <a:cs typeface="Times New Roman" panose="02020603050405020304" pitchFamily="18" charset="0"/>
              </a:rPr>
              <a:t>(a) </a:t>
            </a: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模糊含高斯噪声图像（均值</a:t>
            </a:r>
            <a:r>
              <a:rPr lang="en-US"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，方差</a:t>
            </a:r>
            <a:r>
              <a:rPr lang="en-US"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a:t>
            </a: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 </a:t>
            </a: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利用估计功率谱比值复原的图像，</a:t>
            </a:r>
            <a:r>
              <a:rPr lang="en-US"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 </a:t>
            </a:r>
            <a:r>
              <a:rPr lang="zh-CN" altLang="zh-CN" sz="12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利用已知功率谱比值复原的图像</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13" name="文本框 12"/>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4" name="日期占位符 13"/>
          <p:cNvSpPr>
            <a:spLocks noGrp="1"/>
          </p:cNvSpPr>
          <p:nvPr>
            <p:ph type="dt" sz="half" idx="10"/>
          </p:nvPr>
        </p:nvSpPr>
        <p:spPr/>
        <p:txBody>
          <a:bodyPr/>
          <a:lstStyle/>
          <a:p>
            <a:fld id="{9527EC18-C72E-4E14-AE0C-3D2AB24A3E03}" type="datetime1">
              <a:rPr lang="zh-CN" altLang="en-US" smtClean="0"/>
            </a:fld>
            <a:endParaRPr lang="en-US" dirty="0"/>
          </a:p>
        </p:txBody>
      </p:sp>
      <p:sp>
        <p:nvSpPr>
          <p:cNvPr id="15" name="灯片编号占位符 14"/>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239996" y="397517"/>
            <a:ext cx="6536592" cy="125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图像退化、复原过程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spcBef>
                <a:spcPts val="1200"/>
              </a:spcBef>
              <a:buNone/>
              <a:defRPr/>
            </a:pPr>
            <a:r>
              <a:rPr lang="zh-CN" altLang="en-US" sz="1400" dirty="0">
                <a:solidFill>
                  <a:schemeClr val="tx1"/>
                </a:solidFill>
                <a:latin typeface="微软雅黑" panose="020B0503020204020204" pitchFamily="34" charset="-122"/>
                <a:ea typeface="微软雅黑" panose="020B0503020204020204" pitchFamily="34" charset="-122"/>
              </a:rPr>
              <a:t>在天文学中，天文望远镜所获取的图像不仅仅受到望远镜本身成像系统缺陷的制约，同时由于</a:t>
            </a:r>
            <a:r>
              <a:rPr lang="zh-CN" altLang="en-US" sz="1400" dirty="0">
                <a:solidFill>
                  <a:srgbClr val="FF0000"/>
                </a:solidFill>
                <a:latin typeface="微软雅黑" panose="020B0503020204020204" pitchFamily="34" charset="-122"/>
                <a:ea typeface="微软雅黑" panose="020B0503020204020204" pitchFamily="34" charset="-122"/>
              </a:rPr>
              <a:t>大气湍流</a:t>
            </a:r>
            <a:r>
              <a:rPr lang="zh-CN" altLang="en-US" sz="1400" dirty="0">
                <a:solidFill>
                  <a:schemeClr val="tx1"/>
                </a:solidFill>
                <a:latin typeface="微软雅黑" panose="020B0503020204020204" pitchFamily="34" charset="-122"/>
                <a:ea typeface="微软雅黑" panose="020B0503020204020204" pitchFamily="34" charset="-122"/>
              </a:rPr>
              <a:t>的影响，所获取的图像往往是模糊的。</a:t>
            </a:r>
            <a:endParaRPr lang="zh-CN" altLang="en-US" sz="1400" dirty="0">
              <a:solidFill>
                <a:srgbClr val="000066"/>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b="1" dirty="0">
              <a:solidFill>
                <a:schemeClr val="tx1"/>
              </a:solidFill>
            </a:endParaRPr>
          </a:p>
        </p:txBody>
      </p:sp>
      <p:sp>
        <p:nvSpPr>
          <p:cNvPr id="3" name="矩形 2"/>
          <p:cNvSpPr/>
          <p:nvPr/>
        </p:nvSpPr>
        <p:spPr>
          <a:xfrm>
            <a:off x="694892" y="117710"/>
            <a:ext cx="1527982"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6.1</a:t>
            </a:r>
            <a:r>
              <a:rPr lang="zh-CN" altLang="en-US" b="1" dirty="0">
                <a:solidFill>
                  <a:srgbClr val="000000"/>
                </a:solidFill>
                <a:latin typeface="微软雅黑" panose="020B0503020204020204" pitchFamily="34" charset="-122"/>
                <a:ea typeface="微软雅黑" panose="020B0503020204020204" pitchFamily="34" charset="-122"/>
              </a:rPr>
              <a:t> 问题引入</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srcRect/>
          <a:stretch>
            <a:fillRect/>
          </a:stretch>
        </p:blipFill>
        <p:spPr bwMode="auto">
          <a:xfrm>
            <a:off x="1990722" y="1789854"/>
            <a:ext cx="2852742" cy="2852742"/>
          </a:xfrm>
          <a:prstGeom prst="rect">
            <a:avLst/>
          </a:prstGeom>
          <a:noFill/>
          <a:ln w="9525">
            <a:noFill/>
            <a:miter lim="800000"/>
            <a:headEnd/>
            <a:tailEnd/>
          </a:ln>
        </p:spPr>
      </p:pic>
      <p:sp>
        <p:nvSpPr>
          <p:cNvPr id="4" name="矩形 3"/>
          <p:cNvSpPr/>
          <p:nvPr/>
        </p:nvSpPr>
        <p:spPr>
          <a:xfrm>
            <a:off x="5472907" y="210043"/>
            <a:ext cx="954107"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退化与复原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423277" y="4633729"/>
            <a:ext cx="4171154" cy="273844"/>
          </a:xfrm>
          <a:prstGeom prst="rect">
            <a:avLst/>
          </a:prstGeom>
        </p:spPr>
      </p:pic>
      <p:sp>
        <p:nvSpPr>
          <p:cNvPr id="6" name="日期占位符 5"/>
          <p:cNvSpPr>
            <a:spLocks noGrp="1"/>
          </p:cNvSpPr>
          <p:nvPr>
            <p:ph type="dt" sz="half" idx="10"/>
          </p:nvPr>
        </p:nvSpPr>
        <p:spPr/>
        <p:txBody>
          <a:bodyPr/>
          <a:lstStyle/>
          <a:p>
            <a:fld id="{74278932-9028-4077-A45F-600A5A1D417E}"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维纳滤波应用</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977156" y="1247597"/>
            <a:ext cx="4830664" cy="2394592"/>
            <a:chOff x="0" y="0"/>
            <a:chExt cx="8086" cy="4008"/>
          </a:xfrm>
        </p:grpSpPr>
        <p:pic>
          <p:nvPicPr>
            <p:cNvPr id="8" name="Picture 5" descr="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1" y="0"/>
              <a:ext cx="4005" cy="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
              <a:ext cx="4018" cy="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 Box 7"/>
          <p:cNvSpPr txBox="1">
            <a:spLocks noChangeArrowheads="1"/>
          </p:cNvSpPr>
          <p:nvPr/>
        </p:nvSpPr>
        <p:spPr bwMode="auto">
          <a:xfrm>
            <a:off x="330568" y="3903054"/>
            <a:ext cx="644010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800">
                <a:latin typeface="Arial" panose="020B0604020202020204" pitchFamily="34" charset="0"/>
              </a:rPr>
              <a:t>  </a:t>
            </a:r>
            <a:r>
              <a:rPr lang="zh-CN" altLang="en-US" sz="1600" b="1">
                <a:solidFill>
                  <a:schemeClr val="tx1"/>
                </a:solidFill>
                <a:latin typeface="微软雅黑" panose="020B0503020204020204" pitchFamily="34" charset="-122"/>
                <a:ea typeface="微软雅黑" panose="020B0503020204020204" pitchFamily="34" charset="-122"/>
              </a:rPr>
              <a:t>(a) 受大气湍流严重影响的图像     (b) 用维纳滤波器恢复出来的图像 </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81935E04-1571-4391-9DB4-E11C1995C42B}"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328566"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几何均值滤波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smtClean="0">
                <a:solidFill>
                  <a:srgbClr val="000066"/>
                </a:solidFill>
                <a:latin typeface="微软雅黑" panose="020B0503020204020204" pitchFamily="34" charset="-122"/>
                <a:ea typeface="微软雅黑" panose="020B0503020204020204" pitchFamily="34" charset="-122"/>
              </a:rPr>
              <a:t>       对</a:t>
            </a:r>
            <a:r>
              <a:rPr lang="zh-CN" altLang="en-US" sz="1600" b="1" dirty="0">
                <a:solidFill>
                  <a:srgbClr val="000066"/>
                </a:solidFill>
                <a:latin typeface="微软雅黑" panose="020B0503020204020204" pitchFamily="34" charset="-122"/>
                <a:ea typeface="微软雅黑" panose="020B0503020204020204" pitchFamily="34" charset="-122"/>
              </a:rPr>
              <a:t>逆滤波与维纳滤波的滤波器进行修改，建立一种统一的滤波格式。通常采用具有幂次形式的几何均值滤波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）当</a:t>
            </a:r>
            <a:r>
              <a:rPr lang="en-US" altLang="zh-CN" sz="1600" dirty="0">
                <a:solidFill>
                  <a:schemeClr val="tx1"/>
                </a:solidFill>
                <a:latin typeface="微软雅黑" panose="020B0503020204020204" pitchFamily="34" charset="-122"/>
                <a:ea typeface="微软雅黑" panose="020B0503020204020204" pitchFamily="34" charset="-122"/>
              </a:rPr>
              <a:t>α=1</a:t>
            </a:r>
            <a:r>
              <a:rPr lang="zh-CN" altLang="en-US" sz="1600" dirty="0">
                <a:solidFill>
                  <a:schemeClr val="tx1"/>
                </a:solidFill>
                <a:latin typeface="微软雅黑" panose="020B0503020204020204" pitchFamily="34" charset="-122"/>
                <a:ea typeface="微软雅黑" panose="020B0503020204020204" pitchFamily="34" charset="-122"/>
              </a:rPr>
              <a:t>，滤波退化为逆滤波；</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）当</a:t>
            </a:r>
            <a:r>
              <a:rPr lang="en-US" altLang="zh-CN" sz="1600" dirty="0">
                <a:solidFill>
                  <a:schemeClr val="tx1"/>
                </a:solidFill>
                <a:latin typeface="微软雅黑" panose="020B0503020204020204" pitchFamily="34" charset="-122"/>
                <a:ea typeface="微软雅黑" panose="020B0503020204020204" pitchFamily="34" charset="-122"/>
              </a:rPr>
              <a:t>α=0</a:t>
            </a:r>
            <a:r>
              <a:rPr lang="zh-CN" altLang="en-US" sz="1600" dirty="0">
                <a:solidFill>
                  <a:schemeClr val="tx1"/>
                </a:solidFill>
                <a:latin typeface="微软雅黑" panose="020B0503020204020204" pitchFamily="34" charset="-122"/>
                <a:ea typeface="微软雅黑" panose="020B0503020204020204" pitchFamily="34" charset="-122"/>
              </a:rPr>
              <a:t>，滤波即为维纳滤波；</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3</a:t>
            </a:r>
            <a:r>
              <a:rPr lang="zh-CN" altLang="en-US" sz="1600" dirty="0">
                <a:solidFill>
                  <a:schemeClr val="tx1"/>
                </a:solidFill>
                <a:latin typeface="微软雅黑" panose="020B0503020204020204" pitchFamily="34" charset="-122"/>
                <a:ea typeface="微软雅黑" panose="020B0503020204020204" pitchFamily="34" charset="-122"/>
              </a:rPr>
              <a:t>）当</a:t>
            </a:r>
            <a:r>
              <a:rPr lang="en-US" altLang="zh-CN" sz="1600" dirty="0">
                <a:solidFill>
                  <a:schemeClr val="tx1"/>
                </a:solidFill>
                <a:latin typeface="微软雅黑" panose="020B0503020204020204" pitchFamily="34" charset="-122"/>
                <a:ea typeface="微软雅黑" panose="020B0503020204020204" pitchFamily="34" charset="-122"/>
              </a:rPr>
              <a:t>α=1/2</a:t>
            </a:r>
            <a:r>
              <a:rPr lang="zh-CN" altLang="en-US" sz="1600" dirty="0">
                <a:solidFill>
                  <a:schemeClr val="tx1"/>
                </a:solidFill>
                <a:latin typeface="微软雅黑" panose="020B0503020204020204" pitchFamily="34" charset="-122"/>
                <a:ea typeface="微软雅黑" panose="020B0503020204020204" pitchFamily="34" charset="-122"/>
              </a:rPr>
              <a:t>，滤波为标准的几何均值滤波；</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rPr>
              <a:t>）当</a:t>
            </a:r>
            <a:r>
              <a:rPr lang="en-US" altLang="zh-CN" sz="1600" dirty="0">
                <a:solidFill>
                  <a:schemeClr val="tx1"/>
                </a:solidFill>
                <a:latin typeface="微软雅黑" panose="020B0503020204020204" pitchFamily="34" charset="-122"/>
                <a:ea typeface="微软雅黑" panose="020B0503020204020204" pitchFamily="34" charset="-122"/>
              </a:rPr>
              <a:t>α=1/2</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β=1</a:t>
            </a:r>
            <a:r>
              <a:rPr lang="zh-CN" altLang="en-US" sz="1600" dirty="0">
                <a:solidFill>
                  <a:schemeClr val="tx1"/>
                </a:solidFill>
                <a:latin typeface="微软雅黑" panose="020B0503020204020204" pitchFamily="34" charset="-122"/>
                <a:ea typeface="微软雅黑" panose="020B0503020204020204" pitchFamily="34" charset="-122"/>
              </a:rPr>
              <a:t>时称为谱均衡滤波器；</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5</a:t>
            </a:r>
            <a:r>
              <a:rPr lang="zh-CN" altLang="en-US" sz="1600" dirty="0">
                <a:solidFill>
                  <a:schemeClr val="tx1"/>
                </a:solidFill>
                <a:latin typeface="微软雅黑" panose="020B0503020204020204" pitchFamily="34" charset="-122"/>
                <a:ea typeface="微软雅黑" panose="020B0503020204020204" pitchFamily="34" charset="-122"/>
              </a:rPr>
              <a:t>）当</a:t>
            </a:r>
            <a:r>
              <a:rPr lang="en-US" altLang="zh-CN" sz="1600" dirty="0">
                <a:solidFill>
                  <a:schemeClr val="tx1"/>
                </a:solidFill>
                <a:latin typeface="微软雅黑" panose="020B0503020204020204" pitchFamily="34" charset="-122"/>
                <a:ea typeface="微软雅黑" panose="020B0503020204020204" pitchFamily="34" charset="-122"/>
              </a:rPr>
              <a:t>β=1</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α&lt;&lt;1/2</a:t>
            </a:r>
            <a:r>
              <a:rPr lang="zh-CN" altLang="en-US" sz="1600" dirty="0">
                <a:solidFill>
                  <a:schemeClr val="tx1"/>
                </a:solidFill>
                <a:latin typeface="微软雅黑" panose="020B0503020204020204" pitchFamily="34" charset="-122"/>
                <a:ea typeface="微软雅黑" panose="020B0503020204020204" pitchFamily="34" charset="-122"/>
              </a:rPr>
              <a:t>时，滤波接近维纳滤波；</a:t>
            </a:r>
            <a:r>
              <a:rPr lang="en-US" altLang="zh-CN" sz="1600" dirty="0">
                <a:solidFill>
                  <a:schemeClr val="tx1"/>
                </a:solidFill>
                <a:latin typeface="微软雅黑" panose="020B0503020204020204" pitchFamily="34" charset="-122"/>
                <a:ea typeface="微软雅黑" panose="020B0503020204020204" pitchFamily="34" charset="-122"/>
              </a:rPr>
              <a:t>1/2&lt;&lt;α</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时，滤波接近逆滤波。</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621434" y="1691109"/>
          <a:ext cx="3430813" cy="1005308"/>
        </p:xfrm>
        <a:graphic>
          <a:graphicData uri="http://schemas.openxmlformats.org/presentationml/2006/ole">
            <mc:AlternateContent xmlns:mc="http://schemas.openxmlformats.org/markup-compatibility/2006">
              <mc:Choice xmlns:v="urn:schemas-microsoft-com:vml" Requires="v">
                <p:oleObj spid="_x0000_s38927" name="Equation" r:id="rId1" imgW="2714625" imgH="796290" progId="Equation.DSMT4">
                  <p:embed/>
                </p:oleObj>
              </mc:Choice>
              <mc:Fallback>
                <p:oleObj name="Equation" r:id="rId1" imgW="2714625" imgH="796290" progId="Equation.DSMT4">
                  <p:embed/>
                  <p:pic>
                    <p:nvPicPr>
                      <p:cNvPr id="0" name="图片 1"/>
                      <p:cNvPicPr/>
                      <p:nvPr/>
                    </p:nvPicPr>
                    <p:blipFill>
                      <a:blip r:embed="rId2"/>
                      <a:stretch>
                        <a:fillRect/>
                      </a:stretch>
                    </p:blipFill>
                    <p:spPr>
                      <a:xfrm>
                        <a:off x="1621434" y="1691109"/>
                        <a:ext cx="3430813" cy="1005308"/>
                      </a:xfrm>
                      <a:prstGeom prst="rect">
                        <a:avLst/>
                      </a:prstGeom>
                    </p:spPr>
                  </p:pic>
                </p:oleObj>
              </mc:Fallback>
            </mc:AlternateContent>
          </a:graphicData>
        </a:graphic>
      </p:graphicFrame>
      <p:sp>
        <p:nvSpPr>
          <p:cNvPr id="12" name="文本框 1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13" name="日期占位符 12"/>
          <p:cNvSpPr>
            <a:spLocks noGrp="1"/>
          </p:cNvSpPr>
          <p:nvPr>
            <p:ph type="dt" sz="half" idx="10"/>
          </p:nvPr>
        </p:nvSpPr>
        <p:spPr/>
        <p:txBody>
          <a:bodyPr/>
          <a:lstStyle/>
          <a:p>
            <a:fld id="{D63CE68E-E089-4DAA-8846-F511BDB4AB2A}" type="datetime1">
              <a:rPr lang="zh-CN" altLang="en-US" smtClean="0"/>
            </a:fld>
            <a:endParaRPr lang="en-US" dirty="0"/>
          </a:p>
        </p:txBody>
      </p:sp>
      <p:sp>
        <p:nvSpPr>
          <p:cNvPr id="14" name="灯片编号占位符 13"/>
          <p:cNvSpPr>
            <a:spLocks noGrp="1"/>
          </p:cNvSpPr>
          <p:nvPr>
            <p:ph type="sldNum" sz="quarter" idx="12"/>
          </p:nvPr>
        </p:nvSpPr>
        <p:spPr/>
        <p:txBody>
          <a:bodyPr/>
          <a:lstStyle/>
          <a:p>
            <a:fld id="{48F63A3B-78C7-47BE-AE5E-E10140E04643}" type="slidenum">
              <a:rPr lang="en-US" smtClean="0"/>
            </a:fld>
            <a:endParaRPr lang="en-US" dirty="0"/>
          </a:p>
        </p:txBody>
      </p:sp>
      <p:sp>
        <p:nvSpPr>
          <p:cNvPr id="8" name="文本框 7"/>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368317"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约束最小二乘滤波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退化模型的复原结果应该满足：</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800" dirty="0" smtClean="0">
              <a:solidFill>
                <a:schemeClr val="tx1"/>
              </a:solidFill>
              <a:latin typeface="微软雅黑" panose="020B0503020204020204" pitchFamily="34" charset="-122"/>
              <a:ea typeface="微软雅黑" panose="020B0503020204020204" pitchFamily="34" charset="-122"/>
            </a:endParaRPr>
          </a:p>
          <a:p>
            <a:pPr marL="0" indent="0">
              <a:spcBef>
                <a:spcPts val="0"/>
              </a:spcBef>
              <a:buNone/>
              <a:defRPr/>
            </a:pPr>
            <a:r>
              <a:rPr lang="zh-CN" altLang="en-US" sz="1600" dirty="0" smtClean="0">
                <a:solidFill>
                  <a:schemeClr val="tx1"/>
                </a:solidFill>
                <a:latin typeface="微软雅黑" panose="020B0503020204020204" pitchFamily="34" charset="-122"/>
                <a:ea typeface="微软雅黑" panose="020B0503020204020204" pitchFamily="34" charset="-122"/>
              </a:rPr>
              <a:t>上述</a:t>
            </a:r>
            <a:r>
              <a:rPr lang="zh-CN" altLang="en-US" sz="1600" dirty="0">
                <a:solidFill>
                  <a:schemeClr val="tx1"/>
                </a:solidFill>
                <a:latin typeface="微软雅黑" panose="020B0503020204020204" pitchFamily="34" charset="-122"/>
                <a:ea typeface="微软雅黑" panose="020B0503020204020204" pitchFamily="34" charset="-122"/>
              </a:rPr>
              <a:t>准则有多解，需要限定解的求解空间。一种常用的先验约束是认为复原图像是尽可能“光滑”的。令一个高通滤波的</a:t>
            </a:r>
            <a:r>
              <a:rPr lang="en-US" altLang="zh-CN" sz="1600" dirty="0">
                <a:solidFill>
                  <a:schemeClr val="tx1"/>
                </a:solidFill>
                <a:latin typeface="微软雅黑" panose="020B0503020204020204" pitchFamily="34" charset="-122"/>
                <a:ea typeface="微软雅黑" panose="020B0503020204020204" pitchFamily="34" charset="-122"/>
              </a:rPr>
              <a:t>PSF</a:t>
            </a:r>
            <a:r>
              <a:rPr lang="zh-CN" altLang="en-US" sz="1600" dirty="0">
                <a:solidFill>
                  <a:schemeClr val="tx1"/>
                </a:solidFill>
                <a:latin typeface="微软雅黑" panose="020B0503020204020204" pitchFamily="34" charset="-122"/>
                <a:ea typeface="微软雅黑" panose="020B0503020204020204" pitchFamily="34" charset="-122"/>
              </a:rPr>
              <a:t>为       ，则可以认为高通滤波图像能量是有限的，从而可以对满足最小二乘解施加新的约束</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引入拉格朗日乘子，无约束的优化模型</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0"/>
              </a:spcBef>
              <a:buNone/>
              <a:defRPr/>
            </a:pP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0" indent="0">
              <a:spcBef>
                <a:spcPts val="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0"/>
              </a:spcBef>
              <a:buNone/>
              <a:defRPr/>
            </a:pPr>
            <a:r>
              <a:rPr lang="zh-CN" altLang="en-US" sz="1600" b="1" dirty="0" smtClean="0">
                <a:solidFill>
                  <a:schemeClr val="tx1"/>
                </a:solidFill>
                <a:latin typeface="微软雅黑" panose="020B0503020204020204" pitchFamily="34" charset="-122"/>
                <a:ea typeface="微软雅黑" panose="020B0503020204020204" pitchFamily="34" charset="-122"/>
              </a:rPr>
              <a:t>基于</a:t>
            </a:r>
            <a:r>
              <a:rPr lang="zh-CN" altLang="en-US" sz="1600" b="1" dirty="0">
                <a:solidFill>
                  <a:schemeClr val="tx1"/>
                </a:solidFill>
                <a:latin typeface="微软雅黑" panose="020B0503020204020204" pitchFamily="34" charset="-122"/>
                <a:ea typeface="微软雅黑" panose="020B0503020204020204" pitchFamily="34" charset="-122"/>
              </a:rPr>
              <a:t>傅里叶变换，约束最小二乘滤波</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403218" y="1469014"/>
          <a:ext cx="6051555" cy="319650"/>
        </p:xfrm>
        <a:graphic>
          <a:graphicData uri="http://schemas.openxmlformats.org/presentationml/2006/ole">
            <mc:AlternateContent xmlns:mc="http://schemas.openxmlformats.org/markup-compatibility/2006">
              <mc:Choice xmlns:v="urn:schemas-microsoft-com:vml" Requires="v">
                <p:oleObj spid="_x0000_s40021" name="Equation" r:id="rId1" imgW="3942080" imgH="208915" progId="Equation.DSMT4">
                  <p:embed/>
                </p:oleObj>
              </mc:Choice>
              <mc:Fallback>
                <p:oleObj name="Equation" r:id="rId1" imgW="3942080" imgH="208915" progId="Equation.DSMT4">
                  <p:embed/>
                  <p:pic>
                    <p:nvPicPr>
                      <p:cNvPr id="0" name="图片 3"/>
                      <p:cNvPicPr/>
                      <p:nvPr/>
                    </p:nvPicPr>
                    <p:blipFill>
                      <a:blip r:embed="rId2"/>
                      <a:stretch>
                        <a:fillRect/>
                      </a:stretch>
                    </p:blipFill>
                    <p:spPr>
                      <a:xfrm>
                        <a:off x="403218" y="1469014"/>
                        <a:ext cx="6051555" cy="3196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847188" y="1713409"/>
          <a:ext cx="3163617" cy="524074"/>
        </p:xfrm>
        <a:graphic>
          <a:graphicData uri="http://schemas.openxmlformats.org/presentationml/2006/ole">
            <mc:AlternateContent xmlns:mc="http://schemas.openxmlformats.org/markup-compatibility/2006">
              <mc:Choice xmlns:v="urn:schemas-microsoft-com:vml" Requires="v">
                <p:oleObj spid="_x0000_s40022" name="Equation" r:id="rId3" imgW="2343785" imgH="389255" progId="Equation.DSMT4">
                  <p:embed/>
                </p:oleObj>
              </mc:Choice>
              <mc:Fallback>
                <p:oleObj name="Equation" r:id="rId3" imgW="2343785" imgH="389255" progId="Equation.DSMT4">
                  <p:embed/>
                  <p:pic>
                    <p:nvPicPr>
                      <p:cNvPr id="0" name="图片 4"/>
                      <p:cNvPicPr/>
                      <p:nvPr/>
                    </p:nvPicPr>
                    <p:blipFill>
                      <a:blip r:embed="rId4"/>
                      <a:stretch>
                        <a:fillRect/>
                      </a:stretch>
                    </p:blipFill>
                    <p:spPr>
                      <a:xfrm>
                        <a:off x="1847188" y="1713409"/>
                        <a:ext cx="3163617" cy="52407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914114" y="3135562"/>
          <a:ext cx="3182904" cy="557589"/>
        </p:xfrm>
        <a:graphic>
          <a:graphicData uri="http://schemas.openxmlformats.org/presentationml/2006/ole">
            <mc:AlternateContent xmlns:mc="http://schemas.openxmlformats.org/markup-compatibility/2006">
              <mc:Choice xmlns:v="urn:schemas-microsoft-com:vml" Requires="v">
                <p:oleObj spid="_x0000_s40023" name="Equation" r:id="rId5" imgW="2162175" imgH="379730" progId="Equation.DSMT4">
                  <p:embed/>
                </p:oleObj>
              </mc:Choice>
              <mc:Fallback>
                <p:oleObj name="Equation" r:id="rId5" imgW="2162175" imgH="379730" progId="Equation.DSMT4">
                  <p:embed/>
                  <p:pic>
                    <p:nvPicPr>
                      <p:cNvPr id="0" name="图片 7"/>
                      <p:cNvPicPr/>
                      <p:nvPr/>
                    </p:nvPicPr>
                    <p:blipFill>
                      <a:blip r:embed="rId6"/>
                      <a:stretch>
                        <a:fillRect/>
                      </a:stretch>
                    </p:blipFill>
                    <p:spPr>
                      <a:xfrm>
                        <a:off x="1914114" y="3135562"/>
                        <a:ext cx="3182904" cy="557589"/>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5318038" y="2375461"/>
          <a:ext cx="494997" cy="263466"/>
        </p:xfrm>
        <a:graphic>
          <a:graphicData uri="http://schemas.openxmlformats.org/presentationml/2006/ole">
            <mc:AlternateContent xmlns:mc="http://schemas.openxmlformats.org/markup-compatibility/2006">
              <mc:Choice xmlns:v="urn:schemas-microsoft-com:vml" Requires="v">
                <p:oleObj spid="_x0000_s40024" name="Equation" r:id="rId7" imgW="391795" imgH="208915" progId="Equation.DSMT4">
                  <p:embed/>
                </p:oleObj>
              </mc:Choice>
              <mc:Fallback>
                <p:oleObj name="Equation" r:id="rId7" imgW="391795" imgH="208915" progId="Equation.DSMT4">
                  <p:embed/>
                  <p:pic>
                    <p:nvPicPr>
                      <p:cNvPr id="0" name="图片 8"/>
                      <p:cNvPicPr/>
                      <p:nvPr/>
                    </p:nvPicPr>
                    <p:blipFill>
                      <a:blip r:embed="rId8"/>
                      <a:stretch>
                        <a:fillRect/>
                      </a:stretch>
                    </p:blipFill>
                    <p:spPr>
                      <a:xfrm>
                        <a:off x="5318038" y="2375461"/>
                        <a:ext cx="494997" cy="263466"/>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404964" y="4112254"/>
          <a:ext cx="4210024" cy="472033"/>
        </p:xfrm>
        <a:graphic>
          <a:graphicData uri="http://schemas.openxmlformats.org/presentationml/2006/ole">
            <mc:AlternateContent xmlns:mc="http://schemas.openxmlformats.org/markup-compatibility/2006">
              <mc:Choice xmlns:v="urn:schemas-microsoft-com:vml" Requires="v">
                <p:oleObj spid="_x0000_s40025" name="Equation" r:id="rId9" imgW="3122930" imgH="351155" progId="Equation.DSMT4">
                  <p:embed/>
                </p:oleObj>
              </mc:Choice>
              <mc:Fallback>
                <p:oleObj name="Equation" r:id="rId9" imgW="3122930" imgH="351155" progId="Equation.DSMT4">
                  <p:embed/>
                  <p:pic>
                    <p:nvPicPr>
                      <p:cNvPr id="0" name="图片 9"/>
                      <p:cNvPicPr/>
                      <p:nvPr/>
                    </p:nvPicPr>
                    <p:blipFill>
                      <a:blip r:embed="rId10"/>
                      <a:stretch>
                        <a:fillRect/>
                      </a:stretch>
                    </p:blipFill>
                    <p:spPr>
                      <a:xfrm>
                        <a:off x="1404964" y="4112254"/>
                        <a:ext cx="4210024" cy="47203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678347" y="4676188"/>
          <a:ext cx="2190607" cy="453620"/>
        </p:xfrm>
        <a:graphic>
          <a:graphicData uri="http://schemas.openxmlformats.org/presentationml/2006/ole">
            <mc:AlternateContent xmlns:mc="http://schemas.openxmlformats.org/markup-compatibility/2006">
              <mc:Choice xmlns:v="urn:schemas-microsoft-com:vml" Requires="v">
                <p:oleObj spid="_x0000_s40026" name="Equation" r:id="rId11" imgW="1828800" imgH="379730" progId="Equation.DSMT4">
                  <p:embed/>
                </p:oleObj>
              </mc:Choice>
              <mc:Fallback>
                <p:oleObj name="Equation" r:id="rId11" imgW="1828800" imgH="379730" progId="Equation.DSMT4">
                  <p:embed/>
                  <p:pic>
                    <p:nvPicPr>
                      <p:cNvPr id="0" name="图片 10"/>
                      <p:cNvPicPr/>
                      <p:nvPr/>
                    </p:nvPicPr>
                    <p:blipFill>
                      <a:blip r:embed="rId12"/>
                      <a:stretch>
                        <a:fillRect/>
                      </a:stretch>
                    </p:blipFill>
                    <p:spPr>
                      <a:xfrm>
                        <a:off x="3678347" y="4676188"/>
                        <a:ext cx="2190607" cy="453620"/>
                      </a:xfrm>
                      <a:prstGeom prst="rect">
                        <a:avLst/>
                      </a:prstGeom>
                    </p:spPr>
                  </p:pic>
                </p:oleObj>
              </mc:Fallback>
            </mc:AlternateContent>
          </a:graphicData>
        </a:graphic>
      </p:graphicFrame>
      <p:sp>
        <p:nvSpPr>
          <p:cNvPr id="19" name="文本框 18"/>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sp>
        <p:nvSpPr>
          <p:cNvPr id="20" name="日期占位符 19"/>
          <p:cNvSpPr>
            <a:spLocks noGrp="1"/>
          </p:cNvSpPr>
          <p:nvPr>
            <p:ph type="dt" sz="half" idx="10"/>
          </p:nvPr>
        </p:nvSpPr>
        <p:spPr/>
        <p:txBody>
          <a:bodyPr/>
          <a:lstStyle/>
          <a:p>
            <a:fld id="{2488A5B8-6500-4A85-9B97-B50A30B3EAD9}" type="datetime1">
              <a:rPr lang="zh-CN" altLang="en-US" smtClean="0"/>
            </a:fld>
            <a:endParaRPr lang="en-US" dirty="0"/>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902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约束最小二乘滤波</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在</a:t>
            </a:r>
            <a:r>
              <a:rPr lang="en-US" altLang="zh-CN" sz="1600" b="1" dirty="0">
                <a:solidFill>
                  <a:schemeClr val="tx1"/>
                </a:solidFill>
                <a:latin typeface="微软雅黑" panose="020B0503020204020204" pitchFamily="34" charset="-122"/>
                <a:ea typeface="微软雅黑" panose="020B0503020204020204" pitchFamily="34" charset="-122"/>
              </a:rPr>
              <a:t>β=0</a:t>
            </a:r>
            <a:r>
              <a:rPr lang="zh-CN" altLang="en-US" sz="1600" b="1" dirty="0">
                <a:solidFill>
                  <a:schemeClr val="tx1"/>
                </a:solidFill>
                <a:latin typeface="微软雅黑" panose="020B0503020204020204" pitchFamily="34" charset="-122"/>
                <a:ea typeface="微软雅黑" panose="020B0503020204020204" pitchFamily="34" charset="-122"/>
              </a:rPr>
              <a:t>时约束最小二乘滤波退化为逆滤波</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64748" y="1843951"/>
            <a:ext cx="5728504" cy="2217687"/>
          </a:xfrm>
          <a:prstGeom prst="rect">
            <a:avLst/>
          </a:prstGeom>
        </p:spPr>
      </p:pic>
      <p:sp>
        <p:nvSpPr>
          <p:cNvPr id="31" name="文本框 30"/>
          <p:cNvSpPr txBox="1"/>
          <p:nvPr/>
        </p:nvSpPr>
        <p:spPr>
          <a:xfrm>
            <a:off x="251080" y="4107534"/>
            <a:ext cx="6677247" cy="461665"/>
          </a:xfrm>
          <a:prstGeom prst="rect">
            <a:avLst/>
          </a:prstGeom>
          <a:noFill/>
        </p:spPr>
        <p:txBody>
          <a:bodyPr wrap="square">
            <a:spAutoFit/>
          </a:bodyPr>
          <a:lstStyle/>
          <a:p>
            <a:r>
              <a:rPr lang="zh-CN" altLang="en-US" sz="1200" dirty="0"/>
              <a:t>模糊含高斯噪声图像的约束最小二乘复原结果</a:t>
            </a:r>
            <a:r>
              <a:rPr lang="en-US" altLang="zh-CN" sz="1200" dirty="0"/>
              <a:t>, (a) </a:t>
            </a:r>
            <a:r>
              <a:rPr lang="zh-CN" altLang="en-US" sz="1200" dirty="0"/>
              <a:t>模糊含高斯噪声的图像（均值</a:t>
            </a:r>
            <a:r>
              <a:rPr lang="en-US" altLang="zh-CN" sz="1200" dirty="0"/>
              <a:t>0</a:t>
            </a:r>
            <a:r>
              <a:rPr lang="zh-CN" altLang="en-US" sz="1200" dirty="0"/>
              <a:t>，方差</a:t>
            </a:r>
            <a:r>
              <a:rPr lang="en-US" altLang="zh-CN" sz="1200" dirty="0"/>
              <a:t>0.01</a:t>
            </a:r>
            <a:r>
              <a:rPr lang="zh-CN" altLang="en-US" sz="1200" dirty="0"/>
              <a:t>），</a:t>
            </a:r>
            <a:r>
              <a:rPr lang="en-US" altLang="zh-CN" sz="1200" dirty="0"/>
              <a:t>(b) </a:t>
            </a:r>
            <a:r>
              <a:rPr lang="zh-CN" altLang="en-US" sz="1200" dirty="0"/>
              <a:t>约束最小二乘复原图像， 取为噪声功率谱，</a:t>
            </a:r>
            <a:r>
              <a:rPr lang="en-US" altLang="zh-CN" sz="1200" dirty="0"/>
              <a:t>(c) </a:t>
            </a:r>
            <a:r>
              <a:rPr lang="zh-CN" altLang="en-US" sz="1200" dirty="0"/>
              <a:t>约束最小二乘复原图像， 取为</a:t>
            </a:r>
            <a:r>
              <a:rPr lang="en-US" altLang="zh-CN" sz="1200" dirty="0"/>
              <a:t>10</a:t>
            </a:r>
            <a:r>
              <a:rPr lang="zh-CN" altLang="en-US" sz="1200" dirty="0"/>
              <a:t>倍噪声功率谱</a:t>
            </a:r>
            <a:endParaRPr lang="zh-CN" altLang="en-US" sz="1200" dirty="0"/>
          </a:p>
        </p:txBody>
      </p:sp>
      <p:sp>
        <p:nvSpPr>
          <p:cNvPr id="32" name="文本框 31"/>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6.4</a:t>
            </a:r>
            <a:r>
              <a:rPr lang="zh-CN" altLang="en-US" sz="1600" b="1" dirty="0">
                <a:solidFill>
                  <a:srgbClr val="000000"/>
                </a:solidFill>
                <a:latin typeface="微软雅黑" panose="020B0503020204020204" pitchFamily="34" charset="-122"/>
                <a:ea typeface="微软雅黑" panose="020B0503020204020204" pitchFamily="34" charset="-122"/>
              </a:rPr>
              <a:t>图像复原的滤波方法</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33" name="对象 32"/>
          <p:cNvGraphicFramePr>
            <a:graphicFrameLocks noChangeAspect="1"/>
          </p:cNvGraphicFramePr>
          <p:nvPr/>
        </p:nvGraphicFramePr>
        <p:xfrm>
          <a:off x="611151" y="1142348"/>
          <a:ext cx="2190750" cy="452437"/>
        </p:xfrm>
        <a:graphic>
          <a:graphicData uri="http://schemas.openxmlformats.org/presentationml/2006/ole">
            <mc:AlternateContent xmlns:mc="http://schemas.openxmlformats.org/markup-compatibility/2006">
              <mc:Choice xmlns:v="urn:schemas-microsoft-com:vml" Requires="v">
                <p:oleObj spid="_x0000_s40975" name="Equation" r:id="rId2" imgW="2193290" imgH="454025" progId="Equation.DSMT4">
                  <p:embed/>
                </p:oleObj>
              </mc:Choice>
              <mc:Fallback>
                <p:oleObj name="Equation" r:id="rId2" imgW="2193290" imgH="454025" progId="Equation.DSMT4">
                  <p:embed/>
                  <p:pic>
                    <p:nvPicPr>
                      <p:cNvPr id="0" name="图片 1"/>
                      <p:cNvPicPr/>
                      <p:nvPr/>
                    </p:nvPicPr>
                    <p:blipFill>
                      <a:blip r:embed="rId3"/>
                      <a:stretch>
                        <a:fillRect/>
                      </a:stretch>
                    </p:blipFill>
                    <p:spPr>
                      <a:xfrm>
                        <a:off x="611151" y="1142348"/>
                        <a:ext cx="2190750" cy="452437"/>
                      </a:xfrm>
                      <a:prstGeom prst="rect">
                        <a:avLst/>
                      </a:prstGeom>
                    </p:spPr>
                  </p:pic>
                </p:oleObj>
              </mc:Fallback>
            </mc:AlternateContent>
          </a:graphicData>
        </a:graphic>
      </p:graphicFrame>
      <p:sp>
        <p:nvSpPr>
          <p:cNvPr id="34" name="日期占位符 33"/>
          <p:cNvSpPr>
            <a:spLocks noGrp="1"/>
          </p:cNvSpPr>
          <p:nvPr>
            <p:ph type="dt" sz="half" idx="10"/>
          </p:nvPr>
        </p:nvSpPr>
        <p:spPr/>
        <p:txBody>
          <a:bodyPr/>
          <a:lstStyle/>
          <a:p>
            <a:fld id="{33837245-E068-40D9-991E-63731D88EEB7}" type="datetime1">
              <a:rPr lang="zh-CN" altLang="en-US" smtClean="0"/>
            </a:fld>
            <a:endParaRPr lang="en-US" dirty="0"/>
          </a:p>
        </p:txBody>
      </p:sp>
      <p:sp>
        <p:nvSpPr>
          <p:cNvPr id="35" name="灯片编号占位符 34"/>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268976" y="189655"/>
            <a:ext cx="1380998"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图像滤波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64588" y="420487"/>
            <a:ext cx="6536592" cy="322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图像复原广义解分析</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由退化模型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f=Hu + n</a:t>
            </a:r>
            <a:endParaRPr lang="zh-CN"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最小二乘估计进行</a:t>
            </a:r>
            <a:r>
              <a:rPr lang="en-US" altLang="zh-CN" sz="1600" b="1" dirty="0">
                <a:solidFill>
                  <a:schemeClr val="tx1"/>
                </a:solidFill>
                <a:latin typeface="微软雅黑" panose="020B0503020204020204" pitchFamily="34" charset="-122"/>
                <a:ea typeface="微软雅黑" panose="020B0503020204020204" pitchFamily="34" charset="-122"/>
              </a:rPr>
              <a:t>SR</a:t>
            </a:r>
            <a:r>
              <a:rPr lang="zh-CN" altLang="en-US" sz="1600" b="1" dirty="0">
                <a:solidFill>
                  <a:schemeClr val="tx1"/>
                </a:solidFill>
                <a:latin typeface="微软雅黑" panose="020B0503020204020204" pitchFamily="34" charset="-122"/>
                <a:ea typeface="微软雅黑" panose="020B0503020204020204" pitchFamily="34" charset="-122"/>
              </a:rPr>
              <a:t>重建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SR</a:t>
            </a:r>
            <a:r>
              <a:rPr lang="zh-CN" altLang="en-US" sz="1600" b="1" dirty="0">
                <a:solidFill>
                  <a:schemeClr val="tx1"/>
                </a:solidFill>
                <a:latin typeface="微软雅黑" panose="020B0503020204020204" pitchFamily="34" charset="-122"/>
                <a:ea typeface="微软雅黑" panose="020B0503020204020204" pitchFamily="34" charset="-122"/>
              </a:rPr>
              <a:t>重建问题转化为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25813"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616720" y="2306914"/>
          <a:ext cx="1945968" cy="449646"/>
        </p:xfrm>
        <a:graphic>
          <a:graphicData uri="http://schemas.openxmlformats.org/presentationml/2006/ole">
            <mc:AlternateContent xmlns:mc="http://schemas.openxmlformats.org/markup-compatibility/2006">
              <mc:Choice xmlns:v="urn:schemas-microsoft-com:vml" Requires="v">
                <p:oleObj spid="_x0000_s42013" name="Equation" r:id="rId1" imgW="1229360" imgH="286385" progId="Equation.DSMT4">
                  <p:embed/>
                </p:oleObj>
              </mc:Choice>
              <mc:Fallback>
                <p:oleObj name="Equation" r:id="rId1" imgW="1229360" imgH="286385" progId="Equation.DSMT4">
                  <p:embed/>
                  <p:pic>
                    <p:nvPicPr>
                      <p:cNvPr id="0" name="图片 3"/>
                      <p:cNvPicPr/>
                      <p:nvPr/>
                    </p:nvPicPr>
                    <p:blipFill>
                      <a:blip r:embed="rId2"/>
                      <a:stretch>
                        <a:fillRect/>
                      </a:stretch>
                    </p:blipFill>
                    <p:spPr>
                      <a:xfrm>
                        <a:off x="2616720" y="2306914"/>
                        <a:ext cx="1945968" cy="449646"/>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824774" y="3137343"/>
          <a:ext cx="1529859" cy="357648"/>
        </p:xfrm>
        <a:graphic>
          <a:graphicData uri="http://schemas.openxmlformats.org/presentationml/2006/ole">
            <mc:AlternateContent xmlns:mc="http://schemas.openxmlformats.org/markup-compatibility/2006">
              <mc:Choice xmlns:v="urn:schemas-microsoft-com:vml" Requires="v">
                <p:oleObj spid="_x0000_s42014" name="Equation" r:id="rId3" imgW="1787525" imgH="419100" progId="Equation.DSMT4">
                  <p:embed/>
                </p:oleObj>
              </mc:Choice>
              <mc:Fallback>
                <p:oleObj name="Equation" r:id="rId3" imgW="1787525" imgH="419100" progId="Equation.DSMT4">
                  <p:embed/>
                  <p:pic>
                    <p:nvPicPr>
                      <p:cNvPr id="0" name="图片 6"/>
                      <p:cNvPicPr/>
                      <p:nvPr/>
                    </p:nvPicPr>
                    <p:blipFill>
                      <a:blip r:embed="rId4"/>
                      <a:stretch>
                        <a:fillRect/>
                      </a:stretch>
                    </p:blipFill>
                    <p:spPr>
                      <a:xfrm>
                        <a:off x="2824774" y="3137343"/>
                        <a:ext cx="1529859" cy="357648"/>
                      </a:xfrm>
                      <a:prstGeom prst="rect">
                        <a:avLst/>
                      </a:prstGeom>
                    </p:spPr>
                  </p:pic>
                </p:oleObj>
              </mc:Fallback>
            </mc:AlternateContent>
          </a:graphicData>
        </a:graphic>
      </p:graphicFrame>
      <p:sp>
        <p:nvSpPr>
          <p:cNvPr id="26" name="日期占位符 25"/>
          <p:cNvSpPr>
            <a:spLocks noGrp="1"/>
          </p:cNvSpPr>
          <p:nvPr>
            <p:ph type="dt" sz="half" idx="10"/>
          </p:nvPr>
        </p:nvSpPr>
        <p:spPr/>
        <p:txBody>
          <a:bodyPr/>
          <a:lstStyle/>
          <a:p>
            <a:fld id="{795AC419-610C-46A2-B1AC-626E71F58D09}" type="datetime1">
              <a:rPr lang="zh-CN" altLang="en-US" smtClean="0"/>
            </a:fld>
            <a:endParaRPr lang="en-US" dirty="0"/>
          </a:p>
        </p:txBody>
      </p:sp>
      <p:sp>
        <p:nvSpPr>
          <p:cNvPr id="27" name="灯片编号占位符 26"/>
          <p:cNvSpPr>
            <a:spLocks noGrp="1"/>
          </p:cNvSpPr>
          <p:nvPr>
            <p:ph type="sldNum" sz="quarter" idx="12"/>
          </p:nvPr>
        </p:nvSpPr>
        <p:spPr/>
        <p:txBody>
          <a:bodyPr/>
          <a:lstStyle/>
          <a:p>
            <a:fld id="{48F63A3B-78C7-47BE-AE5E-E10140E04643}" type="slidenum">
              <a:rPr lang="en-US" smtClean="0"/>
            </a:fld>
            <a:endParaRPr lang="en-US" dirty="0"/>
          </a:p>
        </p:txBody>
      </p:sp>
      <p:sp>
        <p:nvSpPr>
          <p:cNvPr id="8" name="右箭头 7"/>
          <p:cNvSpPr/>
          <p:nvPr/>
        </p:nvSpPr>
        <p:spPr>
          <a:xfrm>
            <a:off x="364490" y="3942080"/>
            <a:ext cx="1178560" cy="4387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accent4"/>
              </a:solidFill>
            </a:endParaRPr>
          </a:p>
        </p:txBody>
      </p:sp>
      <p:sp>
        <p:nvSpPr>
          <p:cNvPr id="9" name="文本框 8"/>
          <p:cNvSpPr txBox="1"/>
          <p:nvPr/>
        </p:nvSpPr>
        <p:spPr>
          <a:xfrm>
            <a:off x="1612265" y="3952240"/>
            <a:ext cx="5076825" cy="645160"/>
          </a:xfrm>
          <a:prstGeom prst="rect">
            <a:avLst/>
          </a:prstGeom>
          <a:noFill/>
        </p:spPr>
        <p:txBody>
          <a:bodyPr wrap="square" rtlCol="0">
            <a:spAutoFit/>
          </a:bodyPr>
          <a:lstStyle/>
          <a:p>
            <a:r>
              <a:rPr lang="zh-CN" altLang="en-US"/>
              <a:t>后续在</a:t>
            </a:r>
            <a:r>
              <a:rPr lang="en-US" altLang="zh-CN"/>
              <a:t>6.6</a:t>
            </a:r>
            <a:r>
              <a:rPr lang="zh-CN" altLang="en-US"/>
              <a:t>节推导和讲解</a:t>
            </a:r>
            <a:r>
              <a:rPr lang="zh-CN" altLang="en-US" b="1">
                <a:solidFill>
                  <a:schemeClr val="accent2">
                    <a:lumMod val="75000"/>
                  </a:schemeClr>
                </a:solidFill>
              </a:rPr>
              <a:t>最小二乘与最大似然估计</a:t>
            </a:r>
            <a:r>
              <a:rPr lang="zh-CN" altLang="en-US"/>
              <a:t>的关系（结合</a:t>
            </a:r>
            <a:r>
              <a:rPr lang="en-US" altLang="zh-CN"/>
              <a:t>6.6</a:t>
            </a:r>
            <a:r>
              <a:rPr lang="zh-CN" altLang="en-US"/>
              <a:t>节）？</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420487"/>
            <a:ext cx="6536592"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图像复原广义解分析</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a:t>
            </a:r>
            <a:r>
              <a:rPr lang="zh-CN" altLang="en-US" sz="1600" b="1" dirty="0">
                <a:solidFill>
                  <a:schemeClr val="tx1"/>
                </a:solidFill>
                <a:latin typeface="微软雅黑" panose="020B0503020204020204" pitchFamily="34" charset="-122"/>
                <a:ea typeface="微软雅黑" panose="020B0503020204020204" pitchFamily="34" charset="-122"/>
              </a:rPr>
              <a:t>）当矩阵      </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满秩（列秩）</a:t>
            </a:r>
            <a:r>
              <a:rPr lang="zh-CN" altLang="en-US" sz="1600" b="1" dirty="0">
                <a:solidFill>
                  <a:schemeClr val="tx1"/>
                </a:solidFill>
                <a:latin typeface="微软雅黑" panose="020B0503020204020204" pitchFamily="34" charset="-122"/>
                <a:ea typeface="微软雅黑" panose="020B0503020204020204" pitchFamily="34" charset="-122"/>
              </a:rPr>
              <a:t>，其零空间为空，则其解可由法方程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求解</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2</a:t>
            </a:r>
            <a:r>
              <a:rPr lang="zh-CN" altLang="en-US" sz="1600" b="1" dirty="0">
                <a:solidFill>
                  <a:schemeClr val="tx1"/>
                </a:solidFill>
                <a:latin typeface="微软雅黑" panose="020B0503020204020204" pitchFamily="34" charset="-122"/>
                <a:ea typeface="微软雅黑" panose="020B0503020204020204" pitchFamily="34" charset="-122"/>
              </a:rPr>
              <a:t>）当零空间非空时，其解不唯一。这种情况下，一种典型做法是寻求广义解。例如，寻找最小二乘解集合中满足最小化能量的解</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广义解 表达为</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25813"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492224" y="1771959"/>
          <a:ext cx="1154086" cy="269962"/>
        </p:xfrm>
        <a:graphic>
          <a:graphicData uri="http://schemas.openxmlformats.org/presentationml/2006/ole">
            <mc:AlternateContent xmlns:mc="http://schemas.openxmlformats.org/markup-compatibility/2006">
              <mc:Choice xmlns:v="urn:schemas-microsoft-com:vml" Requires="v">
                <p:oleObj spid="_x0000_s43065" name="Equation" r:id="rId1" imgW="809625" imgH="190500" progId="Equation.DSMT4">
                  <p:embed/>
                </p:oleObj>
              </mc:Choice>
              <mc:Fallback>
                <p:oleObj name="Equation" r:id="rId1" imgW="809625" imgH="190500" progId="Equation.DSMT4">
                  <p:embed/>
                  <p:pic>
                    <p:nvPicPr>
                      <p:cNvPr id="0" name="对象 3"/>
                      <p:cNvPicPr/>
                      <p:nvPr/>
                    </p:nvPicPr>
                    <p:blipFill>
                      <a:blip r:embed="rId2"/>
                      <a:stretch>
                        <a:fillRect/>
                      </a:stretch>
                    </p:blipFill>
                    <p:spPr>
                      <a:xfrm>
                        <a:off x="492224" y="1771959"/>
                        <a:ext cx="1154086" cy="26996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1504380" y="1528633"/>
          <a:ext cx="283861" cy="234381"/>
        </p:xfrm>
        <a:graphic>
          <a:graphicData uri="http://schemas.openxmlformats.org/presentationml/2006/ole">
            <mc:AlternateContent xmlns:mc="http://schemas.openxmlformats.org/markup-compatibility/2006">
              <mc:Choice xmlns:v="urn:schemas-microsoft-com:vml" Requires="v">
                <p:oleObj spid="_x0000_s43066" name="Equation" r:id="rId3" imgW="172720" imgH="143510" progId="Equation.DSMT4">
                  <p:embed/>
                </p:oleObj>
              </mc:Choice>
              <mc:Fallback>
                <p:oleObj name="Equation" r:id="rId3" imgW="172720" imgH="143510" progId="Equation.DSMT4">
                  <p:embed/>
                  <p:pic>
                    <p:nvPicPr>
                      <p:cNvPr id="0" name="对象 17"/>
                      <p:cNvPicPr/>
                      <p:nvPr/>
                    </p:nvPicPr>
                    <p:blipFill>
                      <a:blip r:embed="rId4"/>
                      <a:stretch>
                        <a:fillRect/>
                      </a:stretch>
                    </p:blipFill>
                    <p:spPr>
                      <a:xfrm>
                        <a:off x="1504380" y="1528633"/>
                        <a:ext cx="283861" cy="234381"/>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987154" y="2846329"/>
          <a:ext cx="2883692" cy="411618"/>
        </p:xfrm>
        <a:graphic>
          <a:graphicData uri="http://schemas.openxmlformats.org/presentationml/2006/ole">
            <mc:AlternateContent xmlns:mc="http://schemas.openxmlformats.org/markup-compatibility/2006">
              <mc:Choice xmlns:v="urn:schemas-microsoft-com:vml" Requires="v">
                <p:oleObj spid="_x0000_s43067" name="Equation" r:id="rId5" imgW="1924050" imgH="275590" progId="Equation.DSMT4">
                  <p:embed/>
                </p:oleObj>
              </mc:Choice>
              <mc:Fallback>
                <p:oleObj name="Equation" r:id="rId5" imgW="1924050" imgH="275590" progId="Equation.DSMT4">
                  <p:embed/>
                  <p:pic>
                    <p:nvPicPr>
                      <p:cNvPr id="0" name="对象 19"/>
                      <p:cNvPicPr/>
                      <p:nvPr/>
                    </p:nvPicPr>
                    <p:blipFill>
                      <a:blip r:embed="rId6"/>
                      <a:stretch>
                        <a:fillRect/>
                      </a:stretch>
                    </p:blipFill>
                    <p:spPr>
                      <a:xfrm>
                        <a:off x="1987154" y="2846329"/>
                        <a:ext cx="2883692" cy="411618"/>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2863026" y="3712116"/>
          <a:ext cx="1131948" cy="411618"/>
        </p:xfrm>
        <a:graphic>
          <a:graphicData uri="http://schemas.openxmlformats.org/presentationml/2006/ole">
            <mc:AlternateContent xmlns:mc="http://schemas.openxmlformats.org/markup-compatibility/2006">
              <mc:Choice xmlns:v="urn:schemas-microsoft-com:vml" Requires="v">
                <p:oleObj spid="_x0000_s43068" name="Equation" r:id="rId7" imgW="676910" imgH="248285" progId="Equation.DSMT4">
                  <p:embed/>
                </p:oleObj>
              </mc:Choice>
              <mc:Fallback>
                <p:oleObj name="Equation" r:id="rId7" imgW="676910" imgH="248285" progId="Equation.DSMT4">
                  <p:embed/>
                  <p:pic>
                    <p:nvPicPr>
                      <p:cNvPr id="0" name="对象 24"/>
                      <p:cNvPicPr/>
                      <p:nvPr/>
                    </p:nvPicPr>
                    <p:blipFill>
                      <a:blip r:embed="rId8"/>
                      <a:stretch>
                        <a:fillRect/>
                      </a:stretch>
                    </p:blipFill>
                    <p:spPr>
                      <a:xfrm>
                        <a:off x="2863026" y="3712116"/>
                        <a:ext cx="1131948" cy="411618"/>
                      </a:xfrm>
                      <a:prstGeom prst="rect">
                        <a:avLst/>
                      </a:prstGeom>
                    </p:spPr>
                  </p:pic>
                </p:oleObj>
              </mc:Fallback>
            </mc:AlternateContent>
          </a:graphicData>
        </a:graphic>
      </p:graphicFrame>
      <p:sp>
        <p:nvSpPr>
          <p:cNvPr id="10" name="日期占位符 9"/>
          <p:cNvSpPr>
            <a:spLocks noGrp="1"/>
          </p:cNvSpPr>
          <p:nvPr>
            <p:ph type="dt" sz="half" idx="10"/>
          </p:nvPr>
        </p:nvSpPr>
        <p:spPr/>
        <p:txBody>
          <a:bodyPr/>
          <a:lstStyle/>
          <a:p>
            <a:fld id="{CDC40C33-AAAF-4606-B935-08A646B41242}"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420487"/>
            <a:ext cx="6536592" cy="32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图像复原广义解分析</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广义解对于数据小扰动不稳定，这是由于当矩阵</a:t>
            </a:r>
            <a:r>
              <a:rPr lang="en-US" altLang="zh-CN" sz="1600" b="1" i="1" dirty="0">
                <a:solidFill>
                  <a:schemeClr val="tx1"/>
                </a:solidFill>
                <a:latin typeface="微软雅黑" panose="020B0503020204020204" pitchFamily="34" charset="-122"/>
                <a:ea typeface="微软雅黑" panose="020B0503020204020204" pitchFamily="34" charset="-122"/>
              </a:rPr>
              <a:t>H</a:t>
            </a:r>
            <a:r>
              <a:rPr lang="zh-CN" altLang="en-US" sz="1600" b="1" dirty="0">
                <a:solidFill>
                  <a:schemeClr val="tx1"/>
                </a:solidFill>
                <a:latin typeface="微软雅黑" panose="020B0503020204020204" pitchFamily="34" charset="-122"/>
                <a:ea typeface="微软雅黑" panose="020B0503020204020204" pitchFamily="34" charset="-122"/>
              </a:rPr>
              <a:t>高度病态时，较小的奇异值趋近于零，并且对应的奇异向量具有高度振荡性，因此</a:t>
            </a:r>
            <a:r>
              <a:rPr lang="en-US" altLang="zh-CN" sz="1600" b="1" i="1" dirty="0">
                <a:solidFill>
                  <a:schemeClr val="tx1"/>
                </a:solidFill>
                <a:latin typeface="微软雅黑" panose="020B0503020204020204" pitchFamily="34" charset="-122"/>
                <a:ea typeface="微软雅黑" panose="020B0503020204020204" pitchFamily="34" charset="-122"/>
              </a:rPr>
              <a:t>H </a:t>
            </a:r>
            <a:r>
              <a:rPr lang="zh-CN" altLang="en-US" sz="1600" b="1" dirty="0">
                <a:solidFill>
                  <a:schemeClr val="tx1"/>
                </a:solidFill>
                <a:latin typeface="微软雅黑" panose="020B0503020204020204" pitchFamily="34" charset="-122"/>
                <a:ea typeface="微软雅黑" panose="020B0503020204020204" pitchFamily="34" charset="-122"/>
              </a:rPr>
              <a:t>和</a:t>
            </a:r>
            <a:r>
              <a:rPr lang="en-US" altLang="zh-CN" sz="1600" b="1" i="1" dirty="0">
                <a:solidFill>
                  <a:schemeClr val="tx1"/>
                </a:solidFill>
                <a:latin typeface="微软雅黑" panose="020B0503020204020204" pitchFamily="34" charset="-122"/>
                <a:ea typeface="微软雅黑" panose="020B0503020204020204" pitchFamily="34" charset="-122"/>
              </a:rPr>
              <a:t>g </a:t>
            </a:r>
            <a:r>
              <a:rPr lang="zh-CN" altLang="en-US" sz="1600" b="1" dirty="0">
                <a:solidFill>
                  <a:schemeClr val="tx1"/>
                </a:solidFill>
                <a:latin typeface="微软雅黑" panose="020B0503020204020204" pitchFamily="34" charset="-122"/>
                <a:ea typeface="微软雅黑" panose="020B0503020204020204" pitchFamily="34" charset="-122"/>
              </a:rPr>
              <a:t>的小扰动（如误差、噪声）会导致解的非稳定性变化。</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解决不适定问题的一个根本办法是弱化较小奇异值对解的灾难性影响，将原来的不适定性问题转化为适定性问题，同时保证与原问题真实解的保真度，因此图像复原问题需要正则化方法。</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A15AF294-05DF-4A4D-A49F-338DA26CD2F9}"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截断</a:t>
            </a:r>
            <a:r>
              <a:rPr lang="en-US" altLang="zh-CN" sz="1600" b="1" dirty="0">
                <a:solidFill>
                  <a:srgbClr val="000066"/>
                </a:solidFill>
                <a:latin typeface="微软雅黑" panose="020B0503020204020204" pitchFamily="34" charset="-122"/>
                <a:ea typeface="微软雅黑" panose="020B0503020204020204" pitchFamily="34" charset="-122"/>
              </a:rPr>
              <a:t>SVD</a:t>
            </a:r>
            <a:r>
              <a:rPr lang="zh-CN" altLang="en-US" sz="1600" b="1" dirty="0">
                <a:solidFill>
                  <a:srgbClr val="000066"/>
                </a:solidFill>
                <a:latin typeface="微软雅黑" panose="020B0503020204020204" pitchFamily="34" charset="-122"/>
                <a:ea typeface="微软雅黑" panose="020B0503020204020204" pitchFamily="34" charset="-122"/>
              </a:rPr>
              <a:t>正则化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广义解的严重问题是由于小奇异值引起的噪声放大。为克服该问题，一种简单的数值补救措施是通过截断较小的奇异值，并去除广义解中对应被截断奇异值的分量。截断奇异值（</a:t>
            </a:r>
            <a:r>
              <a:rPr lang="en-US" altLang="zh-CN" sz="1600" b="1" dirty="0">
                <a:solidFill>
                  <a:schemeClr val="tx1"/>
                </a:solidFill>
                <a:latin typeface="微软雅黑" panose="020B0503020204020204" pitchFamily="34" charset="-122"/>
                <a:ea typeface="微软雅黑" panose="020B0503020204020204" pitchFamily="34" charset="-122"/>
              </a:rPr>
              <a:t>TSVD</a:t>
            </a:r>
            <a:r>
              <a:rPr lang="zh-CN" altLang="en-US" sz="1600" b="1" dirty="0">
                <a:solidFill>
                  <a:schemeClr val="tx1"/>
                </a:solidFill>
                <a:latin typeface="微软雅黑" panose="020B0503020204020204" pitchFamily="34" charset="-122"/>
                <a:ea typeface="微软雅黑" panose="020B0503020204020204" pitchFamily="34" charset="-122"/>
              </a:rPr>
              <a:t>）正则化方法定义如下：</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lvl="0" indent="0">
              <a:lnSpc>
                <a:spcPts val="3590"/>
              </a:lnSpc>
              <a:spcBef>
                <a:spcPct val="0"/>
              </a:spcBef>
              <a:buClrTx/>
              <a:buSzTx/>
              <a:buNone/>
            </a:pPr>
            <a:r>
              <a:rPr lang="en-US" altLang="zh-CN" sz="2400" b="1"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400" b="1"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endParaRPr>
          </a:p>
          <a:p>
            <a:pPr marL="0" lvl="0" indent="0">
              <a:lnSpc>
                <a:spcPts val="3590"/>
              </a:lnSpc>
              <a:spcBef>
                <a:spcPct val="0"/>
              </a:spcBef>
              <a:buClrTx/>
              <a:buSzTx/>
              <a:buNone/>
            </a:pPr>
            <a:r>
              <a:rPr lang="zh-CN" altLang="en-US" sz="1600" b="1" dirty="0">
                <a:solidFill>
                  <a:schemeClr val="tx1"/>
                </a:solidFill>
                <a:latin typeface="微软雅黑" panose="020B0503020204020204" pitchFamily="34" charset="-122"/>
                <a:ea typeface="微软雅黑" panose="020B0503020204020204" pitchFamily="34" charset="-122"/>
              </a:rPr>
              <a:t>        称为奇异值阈值收缩函数或者奇异值滤波函数，例如：</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lvl="0" indent="0">
              <a:lnSpc>
                <a:spcPts val="3590"/>
              </a:lnSpc>
              <a:spcBef>
                <a:spcPct val="0"/>
              </a:spcBef>
              <a:buClrTx/>
              <a:buSzTx/>
              <a:buNone/>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lvl="0" indent="0">
              <a:lnSpc>
                <a:spcPts val="3590"/>
              </a:lnSpc>
              <a:spcBef>
                <a:spcPct val="0"/>
              </a:spcBef>
              <a:buClrTx/>
              <a:buSzTx/>
              <a:buNone/>
            </a:pPr>
            <a:r>
              <a:rPr lang="zh-CN" altLang="en-US" sz="1600" b="1" dirty="0">
                <a:solidFill>
                  <a:schemeClr val="tx1"/>
                </a:solidFill>
                <a:latin typeface="微软雅黑" panose="020B0503020204020204" pitchFamily="34" charset="-122"/>
                <a:ea typeface="微软雅黑" panose="020B0503020204020204" pitchFamily="34" charset="-122"/>
              </a:rPr>
              <a:t>可以从</a:t>
            </a:r>
            <a:r>
              <a:rPr lang="en-US" altLang="zh-CN" sz="1600" b="1" i="1" dirty="0">
                <a:solidFill>
                  <a:schemeClr val="tx1"/>
                </a:solidFill>
                <a:latin typeface="微软雅黑" panose="020B0503020204020204" pitchFamily="34" charset="-122"/>
                <a:ea typeface="微软雅黑" panose="020B0503020204020204" pitchFamily="34" charset="-122"/>
              </a:rPr>
              <a:t>H </a:t>
            </a:r>
            <a:r>
              <a:rPr lang="zh-CN" altLang="en-US" sz="1600" b="1" dirty="0">
                <a:solidFill>
                  <a:schemeClr val="tx1"/>
                </a:solidFill>
                <a:latin typeface="微软雅黑" panose="020B0503020204020204" pitchFamily="34" charset="-122"/>
                <a:ea typeface="微软雅黑" panose="020B0503020204020204" pitchFamily="34" charset="-122"/>
              </a:rPr>
              <a:t>的秩</a:t>
            </a:r>
            <a:r>
              <a:rPr lang="en-US" altLang="zh-CN" sz="1600" b="1" i="1" dirty="0">
                <a:solidFill>
                  <a:schemeClr val="tx1"/>
                </a:solidFill>
                <a:latin typeface="微软雅黑" panose="020B0503020204020204" pitchFamily="34" charset="-122"/>
                <a:ea typeface="微软雅黑" panose="020B0503020204020204" pitchFamily="34" charset="-122"/>
              </a:rPr>
              <a:t>-r </a:t>
            </a:r>
            <a:r>
              <a:rPr lang="zh-CN" altLang="en-US" sz="1600" b="1" dirty="0">
                <a:solidFill>
                  <a:schemeClr val="tx1"/>
                </a:solidFill>
                <a:latin typeface="微软雅黑" panose="020B0503020204020204" pitchFamily="34" charset="-122"/>
                <a:ea typeface="微软雅黑" panose="020B0503020204020204" pitchFamily="34" charset="-122"/>
              </a:rPr>
              <a:t>逼近的角度理解，令</a:t>
            </a:r>
            <a:r>
              <a:rPr lang="en-US" altLang="zh-CN" sz="1600" b="1" i="1" dirty="0" err="1">
                <a:solidFill>
                  <a:schemeClr val="tx1"/>
                </a:solidFill>
                <a:latin typeface="微软雅黑" panose="020B0503020204020204" pitchFamily="34" charset="-122"/>
                <a:ea typeface="微软雅黑" panose="020B0503020204020204" pitchFamily="34" charset="-122"/>
              </a:rPr>
              <a:t>H</a:t>
            </a:r>
            <a:r>
              <a:rPr lang="en-US" altLang="zh-CN" sz="1600" b="1" i="1" baseline="-25000" dirty="0" err="1">
                <a:solidFill>
                  <a:schemeClr val="tx1"/>
                </a:solidFill>
                <a:latin typeface="微软雅黑" panose="020B0503020204020204" pitchFamily="34" charset="-122"/>
                <a:ea typeface="微软雅黑" panose="020B0503020204020204" pitchFamily="34" charset="-122"/>
              </a:rPr>
              <a:t>r</a:t>
            </a:r>
            <a:r>
              <a:rPr lang="en-US" altLang="zh-CN" sz="1600" b="1" i="1" baseline="-25000"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为</a:t>
            </a:r>
            <a:r>
              <a:rPr lang="en-US" altLang="zh-CN" sz="1600" b="1" i="1" dirty="0">
                <a:solidFill>
                  <a:schemeClr val="tx1"/>
                </a:solidFill>
                <a:latin typeface="微软雅黑" panose="020B0503020204020204" pitchFamily="34" charset="-122"/>
                <a:ea typeface="微软雅黑" panose="020B0503020204020204" pitchFamily="34" charset="-122"/>
              </a:rPr>
              <a:t>H </a:t>
            </a:r>
            <a:r>
              <a:rPr lang="zh-CN" altLang="en-US" sz="1600" b="1" dirty="0">
                <a:solidFill>
                  <a:schemeClr val="tx1"/>
                </a:solidFill>
                <a:latin typeface="微软雅黑" panose="020B0503020204020204" pitchFamily="34" charset="-122"/>
                <a:ea typeface="微软雅黑" panose="020B0503020204020204" pitchFamily="34" charset="-122"/>
              </a:rPr>
              <a:t>的秩</a:t>
            </a:r>
            <a:r>
              <a:rPr lang="en-US" altLang="zh-CN" sz="1600" b="1" i="1" dirty="0">
                <a:solidFill>
                  <a:schemeClr val="tx1"/>
                </a:solidFill>
                <a:latin typeface="微软雅黑" panose="020B0503020204020204" pitchFamily="34" charset="-122"/>
                <a:ea typeface="微软雅黑" panose="020B0503020204020204" pitchFamily="34" charset="-122"/>
              </a:rPr>
              <a:t>-r </a:t>
            </a:r>
            <a:r>
              <a:rPr lang="zh-CN" altLang="en-US" sz="1600" b="1" dirty="0">
                <a:solidFill>
                  <a:schemeClr val="tx1"/>
                </a:solidFill>
                <a:latin typeface="微软雅黑" panose="020B0503020204020204" pitchFamily="34" charset="-122"/>
                <a:ea typeface="微软雅黑" panose="020B0503020204020204" pitchFamily="34" charset="-122"/>
              </a:rPr>
              <a:t>逼近：</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lvl="0" indent="0">
              <a:lnSpc>
                <a:spcPts val="3590"/>
              </a:lnSpc>
              <a:spcBef>
                <a:spcPct val="0"/>
              </a:spcBef>
              <a:buClrTx/>
              <a:buSzTx/>
              <a:buNone/>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549865" y="1927685"/>
          <a:ext cx="1505029" cy="547688"/>
        </p:xfrm>
        <a:graphic>
          <a:graphicData uri="http://schemas.openxmlformats.org/presentationml/2006/ole">
            <mc:AlternateContent xmlns:mc="http://schemas.openxmlformats.org/markup-compatibility/2006">
              <mc:Choice xmlns:v="urn:schemas-microsoft-com:vml" Requires="v">
                <p:oleObj spid="_x0000_s44089" name="Equation" r:id="rId1" imgW="1067435" imgH="389255" progId="Equation.DSMT4">
                  <p:embed/>
                </p:oleObj>
              </mc:Choice>
              <mc:Fallback>
                <p:oleObj name="Equation" r:id="rId1" imgW="1067435" imgH="389255" progId="Equation.DSMT4">
                  <p:embed/>
                  <p:pic>
                    <p:nvPicPr>
                      <p:cNvPr id="0" name="图片 4"/>
                      <p:cNvPicPr/>
                      <p:nvPr/>
                    </p:nvPicPr>
                    <p:blipFill>
                      <a:blip r:embed="rId2"/>
                      <a:stretch>
                        <a:fillRect/>
                      </a:stretch>
                    </p:blipFill>
                    <p:spPr>
                      <a:xfrm>
                        <a:off x="2549865" y="1927685"/>
                        <a:ext cx="1505029" cy="54768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21408" y="2527459"/>
          <a:ext cx="502626" cy="318245"/>
        </p:xfrm>
        <a:graphic>
          <a:graphicData uri="http://schemas.openxmlformats.org/presentationml/2006/ole">
            <mc:AlternateContent xmlns:mc="http://schemas.openxmlformats.org/markup-compatibility/2006">
              <mc:Choice xmlns:v="urn:schemas-microsoft-com:vml" Requires="v">
                <p:oleObj spid="_x0000_s44090" name="Equation" r:id="rId3" imgW="314960" imgH="200025" progId="Equation.DSMT4">
                  <p:embed/>
                </p:oleObj>
              </mc:Choice>
              <mc:Fallback>
                <p:oleObj name="Equation" r:id="rId3" imgW="314960" imgH="200025" progId="Equation.DSMT4">
                  <p:embed/>
                  <p:pic>
                    <p:nvPicPr>
                      <p:cNvPr id="0" name="图片 6"/>
                      <p:cNvPicPr/>
                      <p:nvPr/>
                    </p:nvPicPr>
                    <p:blipFill>
                      <a:blip r:embed="rId4"/>
                      <a:stretch>
                        <a:fillRect/>
                      </a:stretch>
                    </p:blipFill>
                    <p:spPr>
                      <a:xfrm>
                        <a:off x="321408" y="2527459"/>
                        <a:ext cx="502626" cy="31824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163553" y="3828757"/>
          <a:ext cx="2530893" cy="364851"/>
        </p:xfrm>
        <a:graphic>
          <a:graphicData uri="http://schemas.openxmlformats.org/presentationml/2006/ole">
            <mc:AlternateContent xmlns:mc="http://schemas.openxmlformats.org/markup-compatibility/2006">
              <mc:Choice xmlns:v="urn:schemas-microsoft-com:vml" Requires="v">
                <p:oleObj spid="_x0000_s44091" name="Equation" r:id="rId5" imgW="1906270" imgH="275590" progId="Equation.DSMT4">
                  <p:embed/>
                </p:oleObj>
              </mc:Choice>
              <mc:Fallback>
                <p:oleObj name="Equation" r:id="rId5" imgW="1906270" imgH="275590" progId="Equation.DSMT4">
                  <p:embed/>
                  <p:pic>
                    <p:nvPicPr>
                      <p:cNvPr id="0" name="图片 8"/>
                      <p:cNvPicPr/>
                      <p:nvPr/>
                    </p:nvPicPr>
                    <p:blipFill>
                      <a:blip r:embed="rId6"/>
                      <a:stretch>
                        <a:fillRect/>
                      </a:stretch>
                    </p:blipFill>
                    <p:spPr>
                      <a:xfrm>
                        <a:off x="2163553" y="3828757"/>
                        <a:ext cx="2530893" cy="364851"/>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364573" y="2878221"/>
          <a:ext cx="1875611" cy="547687"/>
        </p:xfrm>
        <a:graphic>
          <a:graphicData uri="http://schemas.openxmlformats.org/presentationml/2006/ole">
            <mc:AlternateContent xmlns:mc="http://schemas.openxmlformats.org/markup-compatibility/2006">
              <mc:Choice xmlns:v="urn:schemas-microsoft-com:vml" Requires="v">
                <p:oleObj spid="_x0000_s44092" name="Equation" r:id="rId7" imgW="1362710" imgH="398145" progId="Equation.DSMT4">
                  <p:embed/>
                </p:oleObj>
              </mc:Choice>
              <mc:Fallback>
                <p:oleObj name="Equation" r:id="rId7" imgW="1362710" imgH="398145" progId="Equation.DSMT4">
                  <p:embed/>
                  <p:pic>
                    <p:nvPicPr>
                      <p:cNvPr id="0" name="图片 9"/>
                      <p:cNvPicPr/>
                      <p:nvPr/>
                    </p:nvPicPr>
                    <p:blipFill>
                      <a:blip r:embed="rId8"/>
                      <a:stretch>
                        <a:fillRect/>
                      </a:stretch>
                    </p:blipFill>
                    <p:spPr>
                      <a:xfrm>
                        <a:off x="2364573" y="2878221"/>
                        <a:ext cx="1875611" cy="547687"/>
                      </a:xfrm>
                      <a:prstGeom prst="rect">
                        <a:avLst/>
                      </a:prstGeom>
                    </p:spPr>
                  </p:pic>
                </p:oleObj>
              </mc:Fallback>
            </mc:AlternateContent>
          </a:graphicData>
        </a:graphic>
      </p:graphicFrame>
      <p:sp>
        <p:nvSpPr>
          <p:cNvPr id="14" name="日期占位符 13"/>
          <p:cNvSpPr>
            <a:spLocks noGrp="1"/>
          </p:cNvSpPr>
          <p:nvPr>
            <p:ph type="dt" sz="half" idx="10"/>
          </p:nvPr>
        </p:nvSpPr>
        <p:spPr/>
        <p:txBody>
          <a:bodyPr/>
          <a:lstStyle/>
          <a:p>
            <a:fld id="{976A80EA-CEEC-42DF-8893-ED4BA747F134}" type="datetime1">
              <a:rPr lang="zh-CN" altLang="en-US" smtClean="0"/>
            </a:fld>
            <a:endParaRPr lang="en-US" dirty="0"/>
          </a:p>
        </p:txBody>
      </p:sp>
      <p:sp>
        <p:nvSpPr>
          <p:cNvPr id="15" name="灯片编号占位符 14"/>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err="1">
                <a:solidFill>
                  <a:srgbClr val="000066"/>
                </a:solidFill>
                <a:latin typeface="微软雅黑" panose="020B0503020204020204" pitchFamily="34" charset="-122"/>
                <a:ea typeface="微软雅黑" panose="020B0503020204020204" pitchFamily="34" charset="-122"/>
              </a:rPr>
              <a:t>Tikohonov</a:t>
            </a:r>
            <a:r>
              <a:rPr lang="zh-CN" altLang="en-US" sz="1600" b="1" dirty="0">
                <a:solidFill>
                  <a:srgbClr val="000066"/>
                </a:solidFill>
                <a:latin typeface="微软雅黑" panose="020B0503020204020204" pitchFamily="34" charset="-122"/>
                <a:ea typeface="微软雅黑" panose="020B0503020204020204" pitchFamily="34" charset="-122"/>
              </a:rPr>
              <a:t>正则化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在图像复原中，一种广泛使用的正则化方法是</a:t>
            </a:r>
            <a:r>
              <a:rPr lang="en-US" altLang="zh-CN" sz="1600" b="1" dirty="0" err="1">
                <a:solidFill>
                  <a:schemeClr val="tx1"/>
                </a:solidFill>
                <a:latin typeface="微软雅黑" panose="020B0503020204020204" pitchFamily="34" charset="-122"/>
                <a:ea typeface="微软雅黑" panose="020B0503020204020204" pitchFamily="34" charset="-122"/>
              </a:rPr>
              <a:t>Tikohonov</a:t>
            </a:r>
            <a:r>
              <a:rPr lang="zh-CN" altLang="en-US" sz="1600" b="1" dirty="0">
                <a:solidFill>
                  <a:schemeClr val="tx1"/>
                </a:solidFill>
                <a:latin typeface="微软雅黑" panose="020B0503020204020204" pitchFamily="34" charset="-122"/>
                <a:ea typeface="微软雅黑" panose="020B0503020204020204" pitchFamily="34" charset="-122"/>
              </a:rPr>
              <a:t>正则化方法。该方法是在最小二乘（称为数据保真项）的基础上，引入图像的先验信息，通过引入额外的正则化项（或称为先验项），构造能量最小化模型。特别的，</a:t>
            </a:r>
            <a:r>
              <a:rPr lang="en-US" altLang="zh-CN" sz="1600" b="1" dirty="0" err="1">
                <a:solidFill>
                  <a:schemeClr val="tx1"/>
                </a:solidFill>
                <a:latin typeface="微软雅黑" panose="020B0503020204020204" pitchFamily="34" charset="-122"/>
                <a:ea typeface="微软雅黑" panose="020B0503020204020204" pitchFamily="34" charset="-122"/>
              </a:rPr>
              <a:t>Tikohonov</a:t>
            </a:r>
            <a:r>
              <a:rPr lang="zh-CN" altLang="en-US" sz="1600" b="1" dirty="0">
                <a:solidFill>
                  <a:schemeClr val="tx1"/>
                </a:solidFill>
                <a:latin typeface="微软雅黑" panose="020B0503020204020204" pitchFamily="34" charset="-122"/>
                <a:ea typeface="微软雅黑" panose="020B0503020204020204" pitchFamily="34" charset="-122"/>
              </a:rPr>
              <a:t>正则化估计可以定义为如下优化问题</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第一项中的</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1600" b="1" dirty="0">
                <a:solidFill>
                  <a:schemeClr val="tx1"/>
                </a:solidFill>
                <a:latin typeface="微软雅黑" panose="020B0503020204020204" pitchFamily="34" charset="-122"/>
                <a:ea typeface="微软雅黑" panose="020B0503020204020204" pitchFamily="34" charset="-122"/>
              </a:rPr>
              <a:t>为光滑化算子所生成的矩阵， 为正则化参数，对正则化项和数据项进行平衡</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1600" b="1" dirty="0">
                <a:solidFill>
                  <a:schemeClr val="tx1"/>
                </a:solidFill>
                <a:latin typeface="微软雅黑" panose="020B0503020204020204" pitchFamily="34" charset="-122"/>
                <a:ea typeface="微软雅黑" panose="020B0503020204020204" pitchFamily="34" charset="-122"/>
              </a:rPr>
              <a:t>常见的模型包括二维梯度算子和拉普拉斯算子导出的矩阵，这些算子的先验假设是图像具有一定的正则性，因此更倾向于光滑解。</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3964773" y="2852277"/>
          <a:ext cx="212725" cy="273050"/>
        </p:xfrm>
        <a:graphic>
          <a:graphicData uri="http://schemas.openxmlformats.org/presentationml/2006/ole">
            <mc:AlternateContent xmlns:mc="http://schemas.openxmlformats.org/markup-compatibility/2006">
              <mc:Choice xmlns:v="urn:schemas-microsoft-com:vml" Requires="v">
                <p:oleObj spid="_x0000_s45099" name="Equation" r:id="rId1" imgW="214630" imgH="274320" progId="Equation.DSMT4">
                  <p:embed/>
                </p:oleObj>
              </mc:Choice>
              <mc:Fallback>
                <p:oleObj name="Equation" r:id="rId1" imgW="214630" imgH="274320" progId="Equation.DSMT4">
                  <p:embed/>
                  <p:pic>
                    <p:nvPicPr>
                      <p:cNvPr id="0" name="图片 1"/>
                      <p:cNvPicPr/>
                      <p:nvPr/>
                    </p:nvPicPr>
                    <p:blipFill>
                      <a:blip r:embed="rId2"/>
                      <a:stretch>
                        <a:fillRect/>
                      </a:stretch>
                    </p:blipFill>
                    <p:spPr>
                      <a:xfrm>
                        <a:off x="3964773" y="2852277"/>
                        <a:ext cx="212725" cy="273050"/>
                      </a:xfrm>
                      <a:prstGeom prst="rect">
                        <a:avLst/>
                      </a:prstGeom>
                    </p:spPr>
                  </p:pic>
                </p:oleObj>
              </mc:Fallback>
            </mc:AlternateContent>
          </a:graphicData>
        </a:graphic>
      </p:graphicFrame>
      <p:sp>
        <p:nvSpPr>
          <p:cNvPr id="4" name="文本框 3"/>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1858113" y="2305223"/>
          <a:ext cx="2964816" cy="522737"/>
        </p:xfrm>
        <a:graphic>
          <a:graphicData uri="http://schemas.openxmlformats.org/presentationml/2006/ole">
            <mc:AlternateContent xmlns:mc="http://schemas.openxmlformats.org/markup-compatibility/2006">
              <mc:Choice xmlns:v="urn:schemas-microsoft-com:vml" Requires="v">
                <p:oleObj spid="_x0000_s45100" name="Equation" r:id="rId3" imgW="1771015" imgH="313690" progId="Equation.DSMT4">
                  <p:embed/>
                </p:oleObj>
              </mc:Choice>
              <mc:Fallback>
                <p:oleObj name="Equation" r:id="rId3" imgW="1771015" imgH="313690" progId="Equation.DSMT4">
                  <p:embed/>
                  <p:pic>
                    <p:nvPicPr>
                      <p:cNvPr id="0" name="图片 4"/>
                      <p:cNvPicPr/>
                      <p:nvPr/>
                    </p:nvPicPr>
                    <p:blipFill>
                      <a:blip r:embed="rId4"/>
                      <a:stretch>
                        <a:fillRect/>
                      </a:stretch>
                    </p:blipFill>
                    <p:spPr>
                      <a:xfrm>
                        <a:off x="1858113" y="2305223"/>
                        <a:ext cx="2964816" cy="52273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933044" y="3445362"/>
          <a:ext cx="2738672" cy="391705"/>
        </p:xfrm>
        <a:graphic>
          <a:graphicData uri="http://schemas.openxmlformats.org/presentationml/2006/ole">
            <mc:AlternateContent xmlns:mc="http://schemas.openxmlformats.org/markup-compatibility/2006">
              <mc:Choice xmlns:v="urn:schemas-microsoft-com:vml" Requires="v">
                <p:oleObj spid="_x0000_s45101" name="Equation" r:id="rId5" imgW="1324610" imgH="190500" progId="Equation.DSMT4">
                  <p:embed/>
                </p:oleObj>
              </mc:Choice>
              <mc:Fallback>
                <p:oleObj name="Equation" r:id="rId5" imgW="1324610" imgH="190500" progId="Equation.DSMT4">
                  <p:embed/>
                  <p:pic>
                    <p:nvPicPr>
                      <p:cNvPr id="0" name="图片 6"/>
                      <p:cNvPicPr/>
                      <p:nvPr/>
                    </p:nvPicPr>
                    <p:blipFill>
                      <a:blip r:embed="rId6"/>
                      <a:stretch>
                        <a:fillRect/>
                      </a:stretch>
                    </p:blipFill>
                    <p:spPr>
                      <a:xfrm>
                        <a:off x="1933044" y="3445362"/>
                        <a:ext cx="2738672" cy="391705"/>
                      </a:xfrm>
                      <a:prstGeom prst="rect">
                        <a:avLst/>
                      </a:prstGeom>
                    </p:spPr>
                  </p:pic>
                </p:oleObj>
              </mc:Fallback>
            </mc:AlternateContent>
          </a:graphicData>
        </a:graphic>
      </p:graphicFrame>
      <p:sp>
        <p:nvSpPr>
          <p:cNvPr id="10" name="日期占位符 9"/>
          <p:cNvSpPr>
            <a:spLocks noGrp="1"/>
          </p:cNvSpPr>
          <p:nvPr>
            <p:ph type="dt" sz="half" idx="10"/>
          </p:nvPr>
        </p:nvSpPr>
        <p:spPr/>
        <p:txBody>
          <a:bodyPr/>
          <a:lstStyle/>
          <a:p>
            <a:fld id="{DC9AE47F-1A55-42E3-B9C3-EFD7C92BA2C3}"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385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b="1" dirty="0" err="1">
                <a:solidFill>
                  <a:srgbClr val="000066"/>
                </a:solidFill>
                <a:latin typeface="微软雅黑" panose="020B0503020204020204" pitchFamily="34" charset="-122"/>
                <a:ea typeface="微软雅黑" panose="020B0503020204020204" pitchFamily="34" charset="-122"/>
              </a:rPr>
              <a:t>Tikohonov</a:t>
            </a:r>
            <a:r>
              <a:rPr lang="zh-CN" altLang="en-US" sz="1600" b="1" dirty="0">
                <a:solidFill>
                  <a:srgbClr val="000066"/>
                </a:solidFill>
                <a:latin typeface="微软雅黑" panose="020B0503020204020204" pitchFamily="34" charset="-122"/>
                <a:ea typeface="微软雅黑" panose="020B0503020204020204" pitchFamily="34" charset="-122"/>
              </a:rPr>
              <a:t>正则化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当矩阵</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和矩阵</a:t>
            </a:r>
            <a:r>
              <a:rPr lang="en-US" altLang="zh-CN" sz="1600" b="1" dirty="0">
                <a:solidFill>
                  <a:schemeClr val="tx1"/>
                </a:solidFill>
                <a:latin typeface="微软雅黑" panose="020B0503020204020204" pitchFamily="34" charset="-122"/>
                <a:ea typeface="微软雅黑" panose="020B0503020204020204" pitchFamily="34" charset="-122"/>
              </a:rPr>
              <a:t>H</a:t>
            </a:r>
            <a:r>
              <a:rPr lang="zh-CN" altLang="en-US" sz="1600" b="1" dirty="0">
                <a:solidFill>
                  <a:schemeClr val="tx1"/>
                </a:solidFill>
                <a:latin typeface="微软雅黑" panose="020B0503020204020204" pitchFamily="34" charset="-122"/>
                <a:ea typeface="微软雅黑" panose="020B0503020204020204" pitchFamily="34" charset="-122"/>
              </a:rPr>
              <a:t>的零空间不重合，上述问题一般有最小解。取</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利用奇异值分解：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奇异值阈值收缩函数：</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对于             维矩阵</a:t>
            </a:r>
            <a:r>
              <a:rPr lang="en-US" altLang="zh-CN" sz="1600" b="1" dirty="0">
                <a:solidFill>
                  <a:schemeClr val="tx1"/>
                </a:solidFill>
                <a:latin typeface="微软雅黑" panose="020B0503020204020204" pitchFamily="34" charset="-122"/>
                <a:ea typeface="微软雅黑" panose="020B0503020204020204" pitchFamily="34" charset="-122"/>
              </a:rPr>
              <a:t>H</a:t>
            </a:r>
            <a:r>
              <a:rPr lang="zh-CN" altLang="en-US" sz="1600" b="1" dirty="0">
                <a:solidFill>
                  <a:schemeClr val="tx1"/>
                </a:solidFill>
                <a:latin typeface="微软雅黑" panose="020B0503020204020204" pitchFamily="34" charset="-122"/>
                <a:ea typeface="微软雅黑" panose="020B0503020204020204" pitchFamily="34" charset="-122"/>
              </a:rPr>
              <a:t>和</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，其</a:t>
            </a:r>
            <a:r>
              <a:rPr lang="en-US" altLang="zh-CN" sz="1600" b="1" dirty="0">
                <a:solidFill>
                  <a:schemeClr val="tx1"/>
                </a:solidFill>
                <a:latin typeface="微软雅黑" panose="020B0503020204020204" pitchFamily="34" charset="-122"/>
                <a:ea typeface="微软雅黑" panose="020B0503020204020204" pitchFamily="34" charset="-122"/>
              </a:rPr>
              <a:t>SVD</a:t>
            </a:r>
            <a:r>
              <a:rPr lang="zh-CN" altLang="en-US" sz="1600" b="1" dirty="0">
                <a:solidFill>
                  <a:schemeClr val="tx1"/>
                </a:solidFill>
                <a:latin typeface="微软雅黑" panose="020B0503020204020204" pitchFamily="34" charset="-122"/>
                <a:ea typeface="微软雅黑" panose="020B0503020204020204" pitchFamily="34" charset="-122"/>
              </a:rPr>
              <a:t>的计算复杂度为             。对于大规模计算而言，计算复杂度太高，可以寻找合适方法对算法加速。</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5855579" y="1238478"/>
          <a:ext cx="543554" cy="238634"/>
        </p:xfrm>
        <a:graphic>
          <a:graphicData uri="http://schemas.openxmlformats.org/presentationml/2006/ole">
            <mc:AlternateContent xmlns:mc="http://schemas.openxmlformats.org/markup-compatibility/2006">
              <mc:Choice xmlns:v="urn:schemas-microsoft-com:vml" Requires="v">
                <p:oleObj spid="_x0000_s46179" name="Equation" r:id="rId1" imgW="325755" imgH="143510" progId="Equation.DSMT4">
                  <p:embed/>
                </p:oleObj>
              </mc:Choice>
              <mc:Fallback>
                <p:oleObj name="Equation" r:id="rId1" imgW="325755" imgH="143510" progId="Equation.DSMT4">
                  <p:embed/>
                  <p:pic>
                    <p:nvPicPr>
                      <p:cNvPr id="0" name="图片 4"/>
                      <p:cNvPicPr/>
                      <p:nvPr/>
                    </p:nvPicPr>
                    <p:blipFill>
                      <a:blip r:embed="rId2"/>
                      <a:stretch>
                        <a:fillRect/>
                      </a:stretch>
                    </p:blipFill>
                    <p:spPr>
                      <a:xfrm>
                        <a:off x="5855579" y="1238478"/>
                        <a:ext cx="543554" cy="23863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281847" y="1477112"/>
          <a:ext cx="2294301" cy="427751"/>
        </p:xfrm>
        <a:graphic>
          <a:graphicData uri="http://schemas.openxmlformats.org/presentationml/2006/ole">
            <mc:AlternateContent xmlns:mc="http://schemas.openxmlformats.org/markup-compatibility/2006">
              <mc:Choice xmlns:v="urn:schemas-microsoft-com:vml" Requires="v">
                <p:oleObj spid="_x0000_s46180" name="Equation" r:id="rId3" imgW="1677670" imgH="313690" progId="Equation.DSMT4">
                  <p:embed/>
                </p:oleObj>
              </mc:Choice>
              <mc:Fallback>
                <p:oleObj name="Equation" r:id="rId3" imgW="1677670" imgH="313690" progId="Equation.DSMT4">
                  <p:embed/>
                  <p:pic>
                    <p:nvPicPr>
                      <p:cNvPr id="0" name="图片 6"/>
                      <p:cNvPicPr/>
                      <p:nvPr/>
                    </p:nvPicPr>
                    <p:blipFill>
                      <a:blip r:embed="rId4"/>
                      <a:stretch>
                        <a:fillRect/>
                      </a:stretch>
                    </p:blipFill>
                    <p:spPr>
                      <a:xfrm>
                        <a:off x="2281847" y="1477112"/>
                        <a:ext cx="2294301" cy="42775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488422" y="1862070"/>
          <a:ext cx="1881149" cy="309230"/>
        </p:xfrm>
        <a:graphic>
          <a:graphicData uri="http://schemas.openxmlformats.org/presentationml/2006/ole">
            <mc:AlternateContent xmlns:mc="http://schemas.openxmlformats.org/markup-compatibility/2006">
              <mc:Choice xmlns:v="urn:schemas-microsoft-com:vml" Requires="v">
                <p:oleObj spid="_x0000_s46181" name="Equation" r:id="rId5" imgW="1153795" imgH="190500" progId="Equation.DSMT4">
                  <p:embed/>
                </p:oleObj>
              </mc:Choice>
              <mc:Fallback>
                <p:oleObj name="Equation" r:id="rId5" imgW="1153795" imgH="190500" progId="Equation.DSMT4">
                  <p:embed/>
                  <p:pic>
                    <p:nvPicPr>
                      <p:cNvPr id="0" name="图片 8"/>
                      <p:cNvPicPr/>
                      <p:nvPr/>
                    </p:nvPicPr>
                    <p:blipFill>
                      <a:blip r:embed="rId6"/>
                      <a:stretch>
                        <a:fillRect/>
                      </a:stretch>
                    </p:blipFill>
                    <p:spPr>
                      <a:xfrm>
                        <a:off x="2488422" y="1862070"/>
                        <a:ext cx="1881149" cy="30923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601090" y="2269555"/>
          <a:ext cx="1655810" cy="573405"/>
        </p:xfrm>
        <a:graphic>
          <a:graphicData uri="http://schemas.openxmlformats.org/presentationml/2006/ole">
            <mc:AlternateContent xmlns:mc="http://schemas.openxmlformats.org/markup-compatibility/2006">
              <mc:Choice xmlns:v="urn:schemas-microsoft-com:vml" Requires="v">
                <p:oleObj spid="_x0000_s46182" name="Equation" r:id="rId7" imgW="1257935" imgH="436245" progId="Equation.DSMT4">
                  <p:embed/>
                </p:oleObj>
              </mc:Choice>
              <mc:Fallback>
                <p:oleObj name="Equation" r:id="rId7" imgW="1257935" imgH="436245" progId="Equation.DSMT4">
                  <p:embed/>
                  <p:pic>
                    <p:nvPicPr>
                      <p:cNvPr id="0" name="图片 10"/>
                      <p:cNvPicPr/>
                      <p:nvPr/>
                    </p:nvPicPr>
                    <p:blipFill>
                      <a:blip r:embed="rId8"/>
                      <a:stretch>
                        <a:fillRect/>
                      </a:stretch>
                    </p:blipFill>
                    <p:spPr>
                      <a:xfrm>
                        <a:off x="2601090" y="2269555"/>
                        <a:ext cx="1655810" cy="57340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767450" y="3286825"/>
          <a:ext cx="1165609" cy="515186"/>
        </p:xfrm>
        <a:graphic>
          <a:graphicData uri="http://schemas.openxmlformats.org/presentationml/2006/ole">
            <mc:AlternateContent xmlns:mc="http://schemas.openxmlformats.org/markup-compatibility/2006">
              <mc:Choice xmlns:v="urn:schemas-microsoft-com:vml" Requires="v">
                <p:oleObj spid="_x0000_s46183" name="Equation" r:id="rId9" imgW="858520" imgH="379730" progId="Equation.DSMT4">
                  <p:embed/>
                </p:oleObj>
              </mc:Choice>
              <mc:Fallback>
                <p:oleObj name="Equation" r:id="rId9" imgW="858520" imgH="379730" progId="Equation.DSMT4">
                  <p:embed/>
                  <p:pic>
                    <p:nvPicPr>
                      <p:cNvPr id="0" name="图片 13"/>
                      <p:cNvPicPr/>
                      <p:nvPr/>
                    </p:nvPicPr>
                    <p:blipFill>
                      <a:blip r:embed="rId10"/>
                      <a:stretch>
                        <a:fillRect/>
                      </a:stretch>
                    </p:blipFill>
                    <p:spPr>
                      <a:xfrm>
                        <a:off x="2767450" y="3286825"/>
                        <a:ext cx="1165609" cy="515186"/>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681103" y="3919899"/>
          <a:ext cx="888891" cy="243810"/>
        </p:xfrm>
        <a:graphic>
          <a:graphicData uri="http://schemas.openxmlformats.org/presentationml/2006/ole">
            <mc:AlternateContent xmlns:mc="http://schemas.openxmlformats.org/markup-compatibility/2006">
              <mc:Choice xmlns:v="urn:schemas-microsoft-com:vml" Requires="v">
                <p:oleObj spid="_x0000_s46184" name="Equation" r:id="rId11" imgW="554355" imgH="153035" progId="Equation.DSMT4">
                  <p:embed/>
                </p:oleObj>
              </mc:Choice>
              <mc:Fallback>
                <p:oleObj name="Equation" r:id="rId11" imgW="554355" imgH="153035" progId="Equation.DSMT4">
                  <p:embed/>
                  <p:pic>
                    <p:nvPicPr>
                      <p:cNvPr id="0" name="图片 15"/>
                      <p:cNvPicPr/>
                      <p:nvPr/>
                    </p:nvPicPr>
                    <p:blipFill>
                      <a:blip r:embed="rId12"/>
                      <a:stretch>
                        <a:fillRect/>
                      </a:stretch>
                    </p:blipFill>
                    <p:spPr>
                      <a:xfrm>
                        <a:off x="681103" y="3919899"/>
                        <a:ext cx="888891" cy="24381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4828750" y="3882342"/>
          <a:ext cx="838022" cy="323898"/>
        </p:xfrm>
        <a:graphic>
          <a:graphicData uri="http://schemas.openxmlformats.org/presentationml/2006/ole">
            <mc:AlternateContent xmlns:mc="http://schemas.openxmlformats.org/markup-compatibility/2006">
              <mc:Choice xmlns:v="urn:schemas-microsoft-com:vml" Requires="v">
                <p:oleObj spid="_x0000_s46185" name="Equation" r:id="rId13" imgW="516255" imgH="200025" progId="Equation.DSMT4">
                  <p:embed/>
                </p:oleObj>
              </mc:Choice>
              <mc:Fallback>
                <p:oleObj name="Equation" r:id="rId13" imgW="516255" imgH="200025" progId="Equation.DSMT4">
                  <p:embed/>
                  <p:pic>
                    <p:nvPicPr>
                      <p:cNvPr id="0" name="图片 17"/>
                      <p:cNvPicPr/>
                      <p:nvPr/>
                    </p:nvPicPr>
                    <p:blipFill>
                      <a:blip r:embed="rId14"/>
                      <a:stretch>
                        <a:fillRect/>
                      </a:stretch>
                    </p:blipFill>
                    <p:spPr>
                      <a:xfrm>
                        <a:off x="4828750" y="3882342"/>
                        <a:ext cx="838022" cy="323898"/>
                      </a:xfrm>
                      <a:prstGeom prst="rect">
                        <a:avLst/>
                      </a:prstGeom>
                    </p:spPr>
                  </p:pic>
                </p:oleObj>
              </mc:Fallback>
            </mc:AlternateContent>
          </a:graphicData>
        </a:graphic>
      </p:graphicFrame>
      <p:sp>
        <p:nvSpPr>
          <p:cNvPr id="19" name="日期占位符 18"/>
          <p:cNvSpPr>
            <a:spLocks noGrp="1"/>
          </p:cNvSpPr>
          <p:nvPr>
            <p:ph type="dt" sz="half" idx="10"/>
          </p:nvPr>
        </p:nvSpPr>
        <p:spPr/>
        <p:txBody>
          <a:bodyPr/>
          <a:lstStyle/>
          <a:p>
            <a:fld id="{4E234248-E94B-478A-8896-628A8B1CD1A5}" type="datetime1">
              <a:rPr lang="zh-CN" altLang="en-US" smtClean="0"/>
            </a:fld>
            <a:endParaRPr lang="en-US" dirty="0"/>
          </a:p>
        </p:txBody>
      </p:sp>
      <p:sp>
        <p:nvSpPr>
          <p:cNvPr id="20" name="灯片编号占位符 19"/>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321408" y="397517"/>
            <a:ext cx="6346092" cy="44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退化模型</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spcBef>
                <a:spcPts val="1600"/>
              </a:spcBef>
              <a:buNone/>
              <a:defRPr/>
            </a:pPr>
            <a:r>
              <a:rPr lang="zh-CN" altLang="en-US" sz="1600" dirty="0" smtClean="0">
                <a:solidFill>
                  <a:schemeClr val="tx1"/>
                </a:solidFill>
                <a:latin typeface="微软雅黑" panose="020B0503020204020204" pitchFamily="34" charset="-122"/>
                <a:ea typeface="微软雅黑" panose="020B0503020204020204" pitchFamily="34" charset="-122"/>
              </a:rPr>
              <a:t>       图像</a:t>
            </a:r>
            <a:r>
              <a:rPr lang="zh-CN" altLang="en-US" sz="1600" dirty="0">
                <a:solidFill>
                  <a:schemeClr val="tx1"/>
                </a:solidFill>
                <a:latin typeface="微软雅黑" panose="020B0503020204020204" pitchFamily="34" charset="-122"/>
                <a:ea typeface="微软雅黑" panose="020B0503020204020204" pitchFamily="34" charset="-122"/>
              </a:rPr>
              <a:t>退化指由场景得到的图像没能完全地反映场景的真实内容，产生了失真等问题。</a:t>
            </a:r>
            <a:endParaRPr lang="en-US" altLang="zh-CN"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导致图像退化的原因有很多，比如：</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透镜象差</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色差</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聚焦不准（失焦，限制了图象锐度） </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模糊（限制频谱宽度）</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噪声（是一个统计过程）</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b="1" dirty="0">
                <a:solidFill>
                  <a:schemeClr val="tx1"/>
                </a:solidFill>
                <a:latin typeface="微软雅黑" panose="020B0503020204020204" pitchFamily="34" charset="-122"/>
                <a:ea typeface="微软雅黑" panose="020B0503020204020204" pitchFamily="34" charset="-122"/>
              </a:rPr>
              <a:t>抖动（机械、电子）</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389255" indent="0">
              <a:spcBef>
                <a:spcPts val="141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矩形 1"/>
          <p:cNvSpPr/>
          <p:nvPr/>
        </p:nvSpPr>
        <p:spPr>
          <a:xfrm>
            <a:off x="633452" y="111401"/>
            <a:ext cx="2382383"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6.2</a:t>
            </a:r>
            <a:r>
              <a:rPr lang="zh-CN" altLang="en-US" b="1" dirty="0">
                <a:solidFill>
                  <a:srgbClr val="000000"/>
                </a:solidFill>
                <a:latin typeface="微软雅黑" panose="020B0503020204020204" pitchFamily="34" charset="-122"/>
                <a:ea typeface="微软雅黑" panose="020B0503020204020204" pitchFamily="34" charset="-122"/>
              </a:rPr>
              <a:t>图像模糊退化建模</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5542989" y="210043"/>
            <a:ext cx="800219"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退化模型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13EA9505-8146-4345-AC79-0CCEEEEAD5D6}" type="datetime1">
              <a:rPr lang="zh-CN" altLang="en-US" smtClean="0"/>
            </a:fld>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242142" cy="299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en-US" altLang="zh-CN" sz="1600" dirty="0" err="1">
                <a:solidFill>
                  <a:srgbClr val="000066"/>
                </a:solidFill>
                <a:latin typeface="微软雅黑" panose="020B0503020204020204" pitchFamily="34" charset="-122"/>
                <a:ea typeface="微软雅黑" panose="020B0503020204020204" pitchFamily="34" charset="-122"/>
              </a:rPr>
              <a:t>Tikohonov</a:t>
            </a:r>
            <a:r>
              <a:rPr lang="zh-CN" altLang="en-US" sz="1600" dirty="0">
                <a:solidFill>
                  <a:srgbClr val="000066"/>
                </a:solidFill>
                <a:latin typeface="微软雅黑" panose="020B0503020204020204" pitchFamily="34" charset="-122"/>
                <a:ea typeface="微软雅黑" panose="020B0503020204020204" pitchFamily="34" charset="-122"/>
              </a:rPr>
              <a:t>正则化</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rgbClr val="000066"/>
                </a:solidFill>
                <a:latin typeface="微软雅黑" panose="020B0503020204020204" pitchFamily="34" charset="-122"/>
                <a:ea typeface="微软雅黑" panose="020B0503020204020204" pitchFamily="34" charset="-122"/>
              </a:rPr>
              <a:t>1</a:t>
            </a:r>
            <a:r>
              <a:rPr lang="zh-CN" altLang="en-US" sz="1600" dirty="0">
                <a:solidFill>
                  <a:srgbClr val="000066"/>
                </a:solidFill>
                <a:latin typeface="微软雅黑" panose="020B0503020204020204" pitchFamily="34" charset="-122"/>
                <a:ea typeface="微软雅黑" panose="020B0503020204020204" pitchFamily="34" charset="-122"/>
              </a:rPr>
              <a:t>）当</a:t>
            </a:r>
            <a:r>
              <a:rPr lang="en-US" altLang="zh-CN" sz="1600" dirty="0">
                <a:solidFill>
                  <a:srgbClr val="000066"/>
                </a:solidFill>
                <a:latin typeface="微软雅黑" panose="020B0503020204020204" pitchFamily="34" charset="-122"/>
                <a:ea typeface="微软雅黑" panose="020B0503020204020204" pitchFamily="34" charset="-122"/>
              </a:rPr>
              <a:t>H</a:t>
            </a:r>
            <a:r>
              <a:rPr lang="zh-CN" altLang="en-US" sz="1600" dirty="0">
                <a:solidFill>
                  <a:srgbClr val="000066"/>
                </a:solidFill>
                <a:latin typeface="微软雅黑" panose="020B0503020204020204" pitchFamily="34" charset="-122"/>
                <a:ea typeface="微软雅黑" panose="020B0503020204020204" pitchFamily="34" charset="-122"/>
              </a:rPr>
              <a:t>和</a:t>
            </a:r>
            <a:r>
              <a:rPr lang="en-US" altLang="zh-CN" sz="1600" dirty="0">
                <a:solidFill>
                  <a:srgbClr val="000066"/>
                </a:solidFill>
                <a:latin typeface="微软雅黑" panose="020B0503020204020204" pitchFamily="34" charset="-122"/>
                <a:ea typeface="微软雅黑" panose="020B0503020204020204" pitchFamily="34" charset="-122"/>
              </a:rPr>
              <a:t>L</a:t>
            </a:r>
            <a:r>
              <a:rPr lang="zh-CN" altLang="en-US" sz="1600" dirty="0">
                <a:solidFill>
                  <a:srgbClr val="000066"/>
                </a:solidFill>
                <a:latin typeface="微软雅黑" panose="020B0503020204020204" pitchFamily="34" charset="-122"/>
                <a:ea typeface="微软雅黑" panose="020B0503020204020204" pitchFamily="34" charset="-122"/>
              </a:rPr>
              <a:t>具有</a:t>
            </a:r>
            <a:r>
              <a:rPr lang="en-US" altLang="zh-CN" sz="1600" dirty="0">
                <a:solidFill>
                  <a:srgbClr val="000066"/>
                </a:solidFill>
                <a:latin typeface="微软雅黑" panose="020B0503020204020204" pitchFamily="34" charset="-122"/>
                <a:ea typeface="微软雅黑" panose="020B0503020204020204" pitchFamily="34" charset="-122"/>
              </a:rPr>
              <a:t>BCCB</a:t>
            </a:r>
            <a:r>
              <a:rPr lang="zh-CN" altLang="en-US" sz="1600" dirty="0">
                <a:solidFill>
                  <a:srgbClr val="000066"/>
                </a:solidFill>
                <a:latin typeface="微软雅黑" panose="020B0503020204020204" pitchFamily="34" charset="-122"/>
                <a:ea typeface="微软雅黑" panose="020B0503020204020204" pitchFamily="34" charset="-122"/>
              </a:rPr>
              <a:t>结构（实际上对应移不变系统），则根据前面的结论，它们可以利用傅里叶矩阵进行对角化，从而问题可通过快速傅里叶变换快速实现。</a:t>
            </a: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rgbClr val="000066"/>
                </a:solidFill>
                <a:latin typeface="微软雅黑" panose="020B0503020204020204" pitchFamily="34" charset="-122"/>
                <a:ea typeface="微软雅黑" panose="020B0503020204020204" pitchFamily="34" charset="-122"/>
              </a:rPr>
              <a:t>2</a:t>
            </a:r>
            <a:r>
              <a:rPr lang="zh-CN" altLang="en-US" sz="1600" dirty="0">
                <a:solidFill>
                  <a:srgbClr val="000066"/>
                </a:solidFill>
                <a:latin typeface="微软雅黑" panose="020B0503020204020204" pitchFamily="34" charset="-122"/>
                <a:ea typeface="微软雅黑" panose="020B0503020204020204" pitchFamily="34" charset="-122"/>
              </a:rPr>
              <a:t>）当</a:t>
            </a:r>
            <a:r>
              <a:rPr lang="en-US" altLang="zh-CN" sz="1600" dirty="0">
                <a:solidFill>
                  <a:srgbClr val="000066"/>
                </a:solidFill>
                <a:latin typeface="微软雅黑" panose="020B0503020204020204" pitchFamily="34" charset="-122"/>
                <a:ea typeface="微软雅黑" panose="020B0503020204020204" pitchFamily="34" charset="-122"/>
              </a:rPr>
              <a:t>H</a:t>
            </a:r>
            <a:r>
              <a:rPr lang="zh-CN" altLang="en-US" sz="1600" dirty="0">
                <a:solidFill>
                  <a:srgbClr val="000066"/>
                </a:solidFill>
                <a:latin typeface="微软雅黑" panose="020B0503020204020204" pitchFamily="34" charset="-122"/>
                <a:ea typeface="微软雅黑" panose="020B0503020204020204" pitchFamily="34" charset="-122"/>
              </a:rPr>
              <a:t>和</a:t>
            </a:r>
            <a:r>
              <a:rPr lang="en-US" altLang="zh-CN" sz="1600" dirty="0">
                <a:solidFill>
                  <a:srgbClr val="000066"/>
                </a:solidFill>
                <a:latin typeface="微软雅黑" panose="020B0503020204020204" pitchFamily="34" charset="-122"/>
                <a:ea typeface="微软雅黑" panose="020B0503020204020204" pitchFamily="34" charset="-122"/>
              </a:rPr>
              <a:t>L</a:t>
            </a:r>
            <a:r>
              <a:rPr lang="zh-CN" altLang="en-US" sz="1600" dirty="0">
                <a:solidFill>
                  <a:srgbClr val="000066"/>
                </a:solidFill>
                <a:latin typeface="微软雅黑" panose="020B0503020204020204" pitchFamily="34" charset="-122"/>
                <a:ea typeface="微软雅黑" panose="020B0503020204020204" pitchFamily="34" charset="-122"/>
              </a:rPr>
              <a:t>不具有有</a:t>
            </a:r>
            <a:r>
              <a:rPr lang="en-US" altLang="zh-CN" sz="1600" dirty="0">
                <a:solidFill>
                  <a:srgbClr val="000066"/>
                </a:solidFill>
                <a:latin typeface="微软雅黑" panose="020B0503020204020204" pitchFamily="34" charset="-122"/>
                <a:ea typeface="微软雅黑" panose="020B0503020204020204" pitchFamily="34" charset="-122"/>
              </a:rPr>
              <a:t>BCCB</a:t>
            </a:r>
            <a:r>
              <a:rPr lang="zh-CN" altLang="en-US" sz="1600" dirty="0">
                <a:solidFill>
                  <a:srgbClr val="000066"/>
                </a:solidFill>
                <a:latin typeface="微软雅黑" panose="020B0503020204020204" pitchFamily="34" charset="-122"/>
                <a:ea typeface="微软雅黑" panose="020B0503020204020204" pitchFamily="34" charset="-122"/>
              </a:rPr>
              <a:t>结构时，但有带状稀疏结构时，可以通过预优的共轭梯度法求解。</a:t>
            </a: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2209343" y="2708047"/>
          <a:ext cx="2539206" cy="447696"/>
        </p:xfrm>
        <a:graphic>
          <a:graphicData uri="http://schemas.openxmlformats.org/presentationml/2006/ole">
            <mc:AlternateContent xmlns:mc="http://schemas.openxmlformats.org/markup-compatibility/2006">
              <mc:Choice xmlns:v="urn:schemas-microsoft-com:vml" Requires="v">
                <p:oleObj spid="_x0000_s47119" name="Equation" r:id="rId1" imgW="1771015" imgH="313690" progId="Equation.DSMT4">
                  <p:embed/>
                </p:oleObj>
              </mc:Choice>
              <mc:Fallback>
                <p:oleObj name="Equation" r:id="rId1" imgW="1771015" imgH="313690" progId="Equation.DSMT4">
                  <p:embed/>
                  <p:pic>
                    <p:nvPicPr>
                      <p:cNvPr id="0" name="图片 3"/>
                      <p:cNvPicPr/>
                      <p:nvPr/>
                    </p:nvPicPr>
                    <p:blipFill>
                      <a:blip r:embed="rId2"/>
                      <a:stretch>
                        <a:fillRect/>
                      </a:stretch>
                    </p:blipFill>
                    <p:spPr>
                      <a:xfrm>
                        <a:off x="2209343" y="2708047"/>
                        <a:ext cx="2539206" cy="447696"/>
                      </a:xfrm>
                      <a:prstGeom prst="rect">
                        <a:avLst/>
                      </a:prstGeom>
                    </p:spPr>
                  </p:pic>
                </p:oleObj>
              </mc:Fallback>
            </mc:AlternateContent>
          </a:graphicData>
        </a:graphic>
      </p:graphicFrame>
      <p:sp>
        <p:nvSpPr>
          <p:cNvPr id="8" name="日期占位符 7"/>
          <p:cNvSpPr>
            <a:spLocks noGrp="1"/>
          </p:cNvSpPr>
          <p:nvPr>
            <p:ph type="dt" sz="half" idx="10"/>
          </p:nvPr>
        </p:nvSpPr>
        <p:spPr/>
        <p:txBody>
          <a:bodyPr/>
          <a:lstStyle/>
          <a:p>
            <a:fld id="{D5931BF6-C9A2-4340-9BC8-EE914F865D5F}" type="datetime1">
              <a:rPr lang="zh-CN" altLang="en-US" smtClean="0"/>
            </a:fld>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fld>
            <a:endParaRPr lang="en-US" dirty="0"/>
          </a:p>
        </p:txBody>
      </p:sp>
      <p:sp>
        <p:nvSpPr>
          <p:cNvPr id="10" name="文本框 9"/>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237744" y="605627"/>
            <a:ext cx="6398006" cy="320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非二次正则化</a:t>
            </a: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err="1">
                <a:solidFill>
                  <a:schemeClr val="tx1"/>
                </a:solidFill>
                <a:latin typeface="微软雅黑" panose="020B0503020204020204" pitchFamily="34" charset="-122"/>
                <a:ea typeface="微软雅黑" panose="020B0503020204020204" pitchFamily="34" charset="-122"/>
              </a:rPr>
              <a:t>Tikohonov</a:t>
            </a:r>
            <a:r>
              <a:rPr lang="zh-CN" altLang="en-US" sz="1600" dirty="0">
                <a:solidFill>
                  <a:schemeClr val="tx1"/>
                </a:solidFill>
                <a:latin typeface="微软雅黑" panose="020B0503020204020204" pitchFamily="34" charset="-122"/>
                <a:ea typeface="微软雅黑" panose="020B0503020204020204" pitchFamily="34" charset="-122"/>
              </a:rPr>
              <a:t>正则化方法的主要特征是正则化项都是二次惩罚项。从范数的角度看，数据项和正则化项都是基于</a:t>
            </a:r>
            <a:r>
              <a:rPr lang="en-US" altLang="zh-CN" sz="1600" dirty="0">
                <a:solidFill>
                  <a:schemeClr val="tx1"/>
                </a:solidFill>
                <a:latin typeface="微软雅黑" panose="020B0503020204020204" pitchFamily="34" charset="-122"/>
                <a:ea typeface="微软雅黑" panose="020B0503020204020204" pitchFamily="34" charset="-122"/>
              </a:rPr>
              <a:t>L2</a:t>
            </a:r>
            <a:r>
              <a:rPr lang="zh-CN" altLang="en-US" sz="1600" dirty="0">
                <a:solidFill>
                  <a:schemeClr val="tx1"/>
                </a:solidFill>
                <a:latin typeface="微软雅黑" panose="020B0503020204020204" pitchFamily="34" charset="-122"/>
                <a:ea typeface="微软雅黑" panose="020B0503020204020204" pitchFamily="34" charset="-122"/>
              </a:rPr>
              <a:t>范数的，这样最小化问题是线性的。它有两个好处</a:t>
            </a:r>
            <a:endParaRPr lang="en-US" altLang="zh-CN" sz="1600" dirty="0">
              <a:solidFill>
                <a:schemeClr val="tx1"/>
              </a:solidFill>
              <a:latin typeface="微软雅黑" panose="020B0503020204020204" pitchFamily="34" charset="-122"/>
              <a:ea typeface="微软雅黑" panose="020B0503020204020204" pitchFamily="34" charset="-122"/>
            </a:endParaRPr>
          </a:p>
          <a:p>
            <a:pPr marL="732155">
              <a:spcBef>
                <a:spcPts val="1500"/>
              </a:spcBef>
              <a:defRPr/>
            </a:pPr>
            <a:r>
              <a:rPr lang="zh-CN" altLang="en-US" sz="1600" dirty="0">
                <a:solidFill>
                  <a:schemeClr val="tx1"/>
                </a:solidFill>
                <a:latin typeface="微软雅黑" panose="020B0503020204020204" pitchFamily="34" charset="-122"/>
                <a:ea typeface="微软雅黑" panose="020B0503020204020204" pitchFamily="34" charset="-122"/>
              </a:rPr>
              <a:t>能够限定最小二乘解的搜索空间，施加关于解的最小能量约束或者光滑性约束</a:t>
            </a:r>
            <a:endParaRPr lang="en-US" altLang="zh-CN" sz="1600" dirty="0">
              <a:solidFill>
                <a:schemeClr val="tx1"/>
              </a:solidFill>
              <a:latin typeface="微软雅黑" panose="020B0503020204020204" pitchFamily="34" charset="-122"/>
              <a:ea typeface="微软雅黑" panose="020B0503020204020204" pitchFamily="34" charset="-122"/>
            </a:endParaRPr>
          </a:p>
          <a:p>
            <a:pPr marL="732155">
              <a:spcBef>
                <a:spcPts val="1410"/>
              </a:spcBef>
              <a:defRPr/>
            </a:pPr>
            <a:r>
              <a:rPr lang="zh-CN" altLang="en-US" sz="1600" dirty="0">
                <a:solidFill>
                  <a:schemeClr val="tx1"/>
                </a:solidFill>
                <a:latin typeface="微软雅黑" panose="020B0503020204020204" pitchFamily="34" charset="-122"/>
                <a:ea typeface="微软雅黑" panose="020B0503020204020204" pitchFamily="34" charset="-122"/>
              </a:rPr>
              <a:t>线性问题，因此往往具有闭式解，可以导出快速高效的算法。</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然而，二次惩罚项虽然能较好地抑制噪声，但是同时也减少了图像中的高频能量，因此容易模糊细节。</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8" name="日期占位符 7"/>
          <p:cNvSpPr>
            <a:spLocks noGrp="1"/>
          </p:cNvSpPr>
          <p:nvPr>
            <p:ph type="dt" sz="half" idx="10"/>
          </p:nvPr>
        </p:nvSpPr>
        <p:spPr/>
        <p:txBody>
          <a:bodyPr/>
          <a:lstStyle/>
          <a:p>
            <a:fld id="{1ED3CDDA-87D6-4750-B1B2-E148A9D226BC}" type="datetime1">
              <a:rPr lang="zh-CN" altLang="en-US" smtClean="0"/>
            </a:fld>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fld>
            <a:endParaRPr lang="en-US" dirty="0"/>
          </a:p>
        </p:txBody>
      </p:sp>
      <p:sp>
        <p:nvSpPr>
          <p:cNvPr id="7" name="文本框 6"/>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152400" y="307177"/>
            <a:ext cx="6620256"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非二次正则化</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对于给定退化模型，基于正则化理论的图像复原可采取更一般的框架：</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衡量观测数据和真实数据之间的保真或拟合程度，称为数据保真项。</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体现了关于图像</a:t>
            </a:r>
            <a:r>
              <a:rPr lang="en-US" altLang="zh-CN" sz="1600" b="1"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的先验知识，正则项        可以采取非二次正则化项，以更好地保持图像边缘、纹理等几何结构 </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036762" y="1333099"/>
          <a:ext cx="2784475" cy="395287"/>
        </p:xfrm>
        <a:graphic>
          <a:graphicData uri="http://schemas.openxmlformats.org/presentationml/2006/ole">
            <mc:AlternateContent xmlns:mc="http://schemas.openxmlformats.org/markup-compatibility/2006">
              <mc:Choice xmlns:v="urn:schemas-microsoft-com:vml" Requires="v">
                <p:oleObj spid="_x0000_s48185" name="Equation" r:id="rId1" imgW="2785745" imgH="396240" progId="Equation.DSMT4">
                  <p:embed/>
                </p:oleObj>
              </mc:Choice>
              <mc:Fallback>
                <p:oleObj name="Equation" r:id="rId1" imgW="2785745" imgH="396240" progId="Equation.DSMT4">
                  <p:embed/>
                  <p:pic>
                    <p:nvPicPr>
                      <p:cNvPr id="0" name="对象 3"/>
                      <p:cNvPicPr/>
                      <p:nvPr/>
                    </p:nvPicPr>
                    <p:blipFill>
                      <a:blip r:embed="rId2"/>
                      <a:stretch>
                        <a:fillRect/>
                      </a:stretch>
                    </p:blipFill>
                    <p:spPr>
                      <a:xfrm>
                        <a:off x="2036762" y="1333099"/>
                        <a:ext cx="2784475" cy="39528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30494" y="2670576"/>
          <a:ext cx="551498" cy="334838"/>
        </p:xfrm>
        <a:graphic>
          <a:graphicData uri="http://schemas.openxmlformats.org/presentationml/2006/ole">
            <mc:AlternateContent xmlns:mc="http://schemas.openxmlformats.org/markup-compatibility/2006">
              <mc:Choice xmlns:v="urn:schemas-microsoft-com:vml" Requires="v">
                <p:oleObj spid="_x0000_s48186" name="Equation" r:id="rId3" imgW="8534400" imgH="5181600" progId="Equation.DSMT4">
                  <p:embed/>
                </p:oleObj>
              </mc:Choice>
              <mc:Fallback>
                <p:oleObj name="Equation" r:id="rId3" imgW="8534400" imgH="5181600" progId="Equation.DSMT4">
                  <p:embed/>
                  <p:pic>
                    <p:nvPicPr>
                      <p:cNvPr id="0" name="对象 6"/>
                      <p:cNvPicPr/>
                      <p:nvPr/>
                    </p:nvPicPr>
                    <p:blipFill>
                      <a:blip r:embed="rId4"/>
                      <a:stretch>
                        <a:fillRect/>
                      </a:stretch>
                    </p:blipFill>
                    <p:spPr>
                      <a:xfrm>
                        <a:off x="230494" y="2670576"/>
                        <a:ext cx="551498" cy="334838"/>
                      </a:xfrm>
                      <a:prstGeom prst="rect">
                        <a:avLst/>
                      </a:prstGeom>
                    </p:spPr>
                  </p:pic>
                </p:oleObj>
              </mc:Fallback>
            </mc:AlternateContent>
          </a:graphicData>
        </a:graphic>
      </p:graphicFrame>
      <p:sp>
        <p:nvSpPr>
          <p:cNvPr id="8" name="文本框 7"/>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4143840" y="2704600"/>
          <a:ext cx="515960" cy="352123"/>
        </p:xfrm>
        <a:graphic>
          <a:graphicData uri="http://schemas.openxmlformats.org/presentationml/2006/ole">
            <mc:AlternateContent xmlns:mc="http://schemas.openxmlformats.org/markup-compatibility/2006">
              <mc:Choice xmlns:v="urn:schemas-microsoft-com:vml" Requires="v">
                <p:oleObj spid="_x0000_s48187" name="Equation" r:id="rId5" imgW="334645" imgH="228600" progId="Equation.DSMT4">
                  <p:embed/>
                </p:oleObj>
              </mc:Choice>
              <mc:Fallback>
                <p:oleObj name="Equation" r:id="rId5" imgW="334645" imgH="228600" progId="Equation.DSMT4">
                  <p:embed/>
                  <p:pic>
                    <p:nvPicPr>
                      <p:cNvPr id="0" name="图片 9"/>
                      <p:cNvPicPr/>
                      <p:nvPr/>
                    </p:nvPicPr>
                    <p:blipFill>
                      <a:blip r:embed="rId6"/>
                      <a:stretch>
                        <a:fillRect/>
                      </a:stretch>
                    </p:blipFill>
                    <p:spPr>
                      <a:xfrm>
                        <a:off x="4143840" y="2704600"/>
                        <a:ext cx="515960" cy="35212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0" y="1824259"/>
          <a:ext cx="703645" cy="334838"/>
        </p:xfrm>
        <a:graphic>
          <a:graphicData uri="http://schemas.openxmlformats.org/presentationml/2006/ole">
            <mc:AlternateContent xmlns:mc="http://schemas.openxmlformats.org/markup-compatibility/2006">
              <mc:Choice xmlns:v="urn:schemas-microsoft-com:vml" Requires="v">
                <p:oleObj spid="_x0000_s48188" name="Equation" r:id="rId7" imgW="458470" imgH="219710" progId="Equation.DSMT4">
                  <p:embed/>
                </p:oleObj>
              </mc:Choice>
              <mc:Fallback>
                <p:oleObj name="Equation" r:id="rId7" imgW="458470" imgH="219710" progId="Equation.DSMT4">
                  <p:embed/>
                  <p:pic>
                    <p:nvPicPr>
                      <p:cNvPr id="0" name="图片 11"/>
                      <p:cNvPicPr/>
                      <p:nvPr/>
                    </p:nvPicPr>
                    <p:blipFill>
                      <a:blip r:embed="rId8"/>
                      <a:stretch>
                        <a:fillRect/>
                      </a:stretch>
                    </p:blipFill>
                    <p:spPr>
                      <a:xfrm>
                        <a:off x="0" y="1824259"/>
                        <a:ext cx="703645" cy="334838"/>
                      </a:xfrm>
                      <a:prstGeom prst="rect">
                        <a:avLst/>
                      </a:prstGeom>
                    </p:spPr>
                  </p:pic>
                </p:oleObj>
              </mc:Fallback>
            </mc:AlternateContent>
          </a:graphicData>
        </a:graphic>
      </p:graphicFrame>
      <p:sp>
        <p:nvSpPr>
          <p:cNvPr id="13" name="日期占位符 12"/>
          <p:cNvSpPr>
            <a:spLocks noGrp="1"/>
          </p:cNvSpPr>
          <p:nvPr>
            <p:ph type="dt" sz="half" idx="10"/>
          </p:nvPr>
        </p:nvSpPr>
        <p:spPr/>
        <p:txBody>
          <a:bodyPr/>
          <a:lstStyle/>
          <a:p>
            <a:fld id="{1AFCE231-F02D-4215-BDF7-EE6CA4D7F3EC}" type="datetime1">
              <a:rPr lang="zh-CN" altLang="en-US" smtClean="0"/>
            </a:fld>
            <a:endParaRPr lang="en-US" dirty="0"/>
          </a:p>
        </p:txBody>
      </p:sp>
      <p:sp>
        <p:nvSpPr>
          <p:cNvPr id="14" name="灯片编号占位符 13"/>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250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最大熵模型</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rgbClr val="000066"/>
                </a:solidFill>
                <a:latin typeface="微软雅黑" panose="020B0503020204020204" pitchFamily="34" charset="-122"/>
                <a:ea typeface="微软雅黑" panose="020B0503020204020204" pitchFamily="34" charset="-122"/>
              </a:rPr>
              <a:t>最大熵方法往往可以获得相对锐利的恢复图像，经常在天文图像中应用较广。</a:t>
            </a: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391829" y="1443299"/>
          <a:ext cx="3867021" cy="689676"/>
        </p:xfrm>
        <a:graphic>
          <a:graphicData uri="http://schemas.openxmlformats.org/presentationml/2006/ole">
            <mc:AlternateContent xmlns:mc="http://schemas.openxmlformats.org/markup-compatibility/2006">
              <mc:Choice xmlns:v="urn:schemas-microsoft-com:vml" Requires="v">
                <p:oleObj spid="_x0000_s49167" name="Equation" r:id="rId1" imgW="61569600" imgH="10972800" progId="Equation.DSMT4">
                  <p:embed/>
                </p:oleObj>
              </mc:Choice>
              <mc:Fallback>
                <p:oleObj name="Equation" r:id="rId1" imgW="61569600" imgH="10972800" progId="Equation.DSMT4">
                  <p:embed/>
                  <p:pic>
                    <p:nvPicPr>
                      <p:cNvPr id="0" name="图片 1"/>
                      <p:cNvPicPr/>
                      <p:nvPr/>
                    </p:nvPicPr>
                    <p:blipFill>
                      <a:blip r:embed="rId2"/>
                      <a:stretch>
                        <a:fillRect/>
                      </a:stretch>
                    </p:blipFill>
                    <p:spPr>
                      <a:xfrm>
                        <a:off x="1391829" y="1443299"/>
                        <a:ext cx="3867021" cy="689676"/>
                      </a:xfrm>
                      <a:prstGeom prst="rect">
                        <a:avLst/>
                      </a:prstGeom>
                    </p:spPr>
                  </p:pic>
                </p:oleObj>
              </mc:Fallback>
            </mc:AlternateContent>
          </a:graphicData>
        </a:graphic>
      </p:graphicFrame>
      <p:sp>
        <p:nvSpPr>
          <p:cNvPr id="5" name="文本框 4"/>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fld id="{C559FC98-1807-4FB5-B99D-5263F1950E22}" type="datetime1">
              <a:rPr lang="zh-CN" altLang="en-US" smtClean="0"/>
            </a:fld>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fld>
            <a:endParaRPr lang="en-US" dirty="0"/>
          </a:p>
        </p:txBody>
      </p:sp>
      <p:sp>
        <p:nvSpPr>
          <p:cNvPr id="8" name="文本框 7"/>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218496" y="574301"/>
            <a:ext cx="653659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全变差正则化</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chemeClr val="tx1"/>
                </a:solidFill>
                <a:latin typeface="微软雅黑" panose="020B0503020204020204" pitchFamily="34" charset="-122"/>
                <a:ea typeface="微软雅黑" panose="020B0503020204020204" pitchFamily="34" charset="-122"/>
              </a:rPr>
              <a:t>       TV</a:t>
            </a:r>
            <a:r>
              <a:rPr lang="zh-CN" altLang="en-US" sz="1600" dirty="0">
                <a:solidFill>
                  <a:schemeClr val="tx1"/>
                </a:solidFill>
                <a:latin typeface="微软雅黑" panose="020B0503020204020204" pitchFamily="34" charset="-122"/>
                <a:ea typeface="微软雅黑" panose="020B0503020204020204" pitchFamily="34" charset="-122"/>
              </a:rPr>
              <a:t>模型是凸模型，倾向于图像分片光滑解，具有边缘保持能力的图像模型，相比于</a:t>
            </a:r>
            <a:r>
              <a:rPr lang="en-US" altLang="zh-CN" sz="1600" dirty="0" err="1">
                <a:solidFill>
                  <a:schemeClr val="tx1"/>
                </a:solidFill>
                <a:latin typeface="微软雅黑" panose="020B0503020204020204" pitchFamily="34" charset="-122"/>
                <a:ea typeface="微软雅黑" panose="020B0503020204020204" pitchFamily="34" charset="-122"/>
              </a:rPr>
              <a:t>Tikohonov</a:t>
            </a:r>
            <a:r>
              <a:rPr lang="zh-CN" altLang="en-US" sz="1600" dirty="0">
                <a:solidFill>
                  <a:schemeClr val="tx1"/>
                </a:solidFill>
                <a:latin typeface="微软雅黑" panose="020B0503020204020204" pitchFamily="34" charset="-122"/>
                <a:ea typeface="微软雅黑" panose="020B0503020204020204" pitchFamily="34" charset="-122"/>
              </a:rPr>
              <a:t>正则化，可以获得边缘锐利的图像。建立</a:t>
            </a:r>
            <a:r>
              <a:rPr lang="en-US" altLang="zh-CN" sz="1600" dirty="0">
                <a:solidFill>
                  <a:schemeClr val="tx1"/>
                </a:solidFill>
                <a:latin typeface="微软雅黑" panose="020B0503020204020204" pitchFamily="34" charset="-122"/>
                <a:ea typeface="微软雅黑" panose="020B0503020204020204" pitchFamily="34" charset="-122"/>
              </a:rPr>
              <a:t>TV</a:t>
            </a:r>
            <a:r>
              <a:rPr lang="zh-CN" altLang="en-US" sz="1600" dirty="0">
                <a:solidFill>
                  <a:schemeClr val="tx1"/>
                </a:solidFill>
                <a:latin typeface="微软雅黑" panose="020B0503020204020204" pitchFamily="34" charset="-122"/>
                <a:ea typeface="微软雅黑" panose="020B0503020204020204" pitchFamily="34" charset="-122"/>
              </a:rPr>
              <a:t>正则化图像复原模型</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基于选择性扩散原理，有如下两个重要准则：</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）原则</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：平坦区域的各向同性扩散。在图像的均匀平坦区域，如果 </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较小，应该有较大的平滑。为此，    应满足： </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aphicFrame>
        <p:nvGraphicFramePr>
          <p:cNvPr id="7" name="对象 10"/>
          <p:cNvGraphicFramePr>
            <a:graphicFrameLocks noChangeAspect="1"/>
          </p:cNvGraphicFramePr>
          <p:nvPr/>
        </p:nvGraphicFramePr>
        <p:xfrm>
          <a:off x="1910084" y="1925036"/>
          <a:ext cx="2964808" cy="433403"/>
        </p:xfrm>
        <a:graphic>
          <a:graphicData uri="http://schemas.openxmlformats.org/presentationml/2006/ole">
            <mc:AlternateContent xmlns:mc="http://schemas.openxmlformats.org/markup-compatibility/2006">
              <mc:Choice xmlns:v="urn:schemas-microsoft-com:vml" Requires="v">
                <p:oleObj spid="_x0000_s50247" name="Equation" r:id="rId1" imgW="1896110" imgH="278130" progId="Equation.DSMT4">
                  <p:embed/>
                </p:oleObj>
              </mc:Choice>
              <mc:Fallback>
                <p:oleObj name="Equation" r:id="rId1" imgW="1896110" imgH="278130" progId="Equation.DSMT4">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084" y="1925036"/>
                        <a:ext cx="2964808" cy="433403"/>
                      </a:xfrm>
                      <a:prstGeom prst="rect">
                        <a:avLst/>
                      </a:prstGeom>
                      <a:noFill/>
                      <a:ln>
                        <a:noFill/>
                      </a:ln>
                    </p:spPr>
                  </p:pic>
                </p:oleObj>
              </mc:Fallback>
            </mc:AlternateContent>
          </a:graphicData>
        </a:graphic>
      </p:graphicFrame>
      <p:graphicFrame>
        <p:nvGraphicFramePr>
          <p:cNvPr id="8" name="对象 11"/>
          <p:cNvGraphicFramePr>
            <a:graphicFrameLocks noChangeAspect="1"/>
          </p:cNvGraphicFramePr>
          <p:nvPr/>
        </p:nvGraphicFramePr>
        <p:xfrm>
          <a:off x="2237337" y="4100740"/>
          <a:ext cx="2130086" cy="527236"/>
        </p:xfrm>
        <a:graphic>
          <a:graphicData uri="http://schemas.openxmlformats.org/presentationml/2006/ole">
            <mc:AlternateContent xmlns:mc="http://schemas.openxmlformats.org/markup-compatibility/2006">
              <mc:Choice xmlns:v="urn:schemas-microsoft-com:vml" Requires="v">
                <p:oleObj spid="_x0000_s50248" name="Equation" r:id="rId3" imgW="1886585" imgH="468630" progId="Equation.DSMT4">
                  <p:embed/>
                </p:oleObj>
              </mc:Choice>
              <mc:Fallback>
                <p:oleObj name="Equation" r:id="rId3" imgW="1886585" imgH="468630" progId="Equation.DSMT4">
                  <p:embed/>
                  <p:pic>
                    <p:nvPicPr>
                      <p:cNvPr id="0"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337" y="4100740"/>
                        <a:ext cx="2130086" cy="527236"/>
                      </a:xfrm>
                      <a:prstGeom prst="rect">
                        <a:avLst/>
                      </a:prstGeom>
                      <a:noFill/>
                      <a:ln>
                        <a:noFill/>
                      </a:ln>
                    </p:spPr>
                  </p:pic>
                </p:oleObj>
              </mc:Fallback>
            </mc:AlternateContent>
          </a:graphicData>
        </a:graphic>
      </p:graphicFrame>
      <p:sp>
        <p:nvSpPr>
          <p:cNvPr id="5" name="文本框 4"/>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6570663" y="3515944"/>
          <a:ext cx="287337" cy="238125"/>
        </p:xfrm>
        <a:graphic>
          <a:graphicData uri="http://schemas.openxmlformats.org/presentationml/2006/ole">
            <mc:AlternateContent xmlns:mc="http://schemas.openxmlformats.org/markup-compatibility/2006">
              <mc:Choice xmlns:v="urn:schemas-microsoft-com:vml" Requires="v">
                <p:oleObj spid="_x0000_s50249" name="Equation" r:id="rId5" imgW="287655" imgH="237490" progId="Equation.DSMT4">
                  <p:embed/>
                </p:oleObj>
              </mc:Choice>
              <mc:Fallback>
                <p:oleObj name="Equation" r:id="rId5" imgW="287655" imgH="237490" progId="Equation.DSMT4">
                  <p:embed/>
                  <p:pic>
                    <p:nvPicPr>
                      <p:cNvPr id="0" name="图片 5"/>
                      <p:cNvPicPr/>
                      <p:nvPr/>
                    </p:nvPicPr>
                    <p:blipFill>
                      <a:blip r:embed="rId6"/>
                      <a:stretch>
                        <a:fillRect/>
                      </a:stretch>
                    </p:blipFill>
                    <p:spPr>
                      <a:xfrm>
                        <a:off x="6570663" y="3515944"/>
                        <a:ext cx="287337" cy="23812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153867" y="3747089"/>
          <a:ext cx="376087" cy="238125"/>
        </p:xfrm>
        <a:graphic>
          <a:graphicData uri="http://schemas.openxmlformats.org/presentationml/2006/ole">
            <mc:AlternateContent xmlns:mc="http://schemas.openxmlformats.org/markup-compatibility/2006">
              <mc:Choice xmlns:v="urn:schemas-microsoft-com:vml" Requires="v">
                <p:oleObj spid="_x0000_s50250" name="Equation" r:id="rId7" imgW="314960" imgH="200025" progId="Equation.DSMT4">
                  <p:embed/>
                </p:oleObj>
              </mc:Choice>
              <mc:Fallback>
                <p:oleObj name="Equation" r:id="rId7" imgW="314960" imgH="200025" progId="Equation.DSMT4">
                  <p:embed/>
                  <p:pic>
                    <p:nvPicPr>
                      <p:cNvPr id="0" name="图片 9"/>
                      <p:cNvPicPr/>
                      <p:nvPr/>
                    </p:nvPicPr>
                    <p:blipFill>
                      <a:blip r:embed="rId8"/>
                      <a:stretch>
                        <a:fillRect/>
                      </a:stretch>
                    </p:blipFill>
                    <p:spPr>
                      <a:xfrm>
                        <a:off x="3153867" y="3747089"/>
                        <a:ext cx="376087" cy="23812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126938" y="2428875"/>
          <a:ext cx="2604123" cy="356187"/>
        </p:xfrm>
        <a:graphic>
          <a:graphicData uri="http://schemas.openxmlformats.org/presentationml/2006/ole">
            <mc:AlternateContent xmlns:mc="http://schemas.openxmlformats.org/markup-compatibility/2006">
              <mc:Choice xmlns:v="urn:schemas-microsoft-com:vml" Requires="v">
                <p:oleObj spid="_x0000_s50251" name="Equation" r:id="rId9" imgW="2077085" imgH="286385" progId="Equation.DSMT4">
                  <p:embed/>
                </p:oleObj>
              </mc:Choice>
              <mc:Fallback>
                <p:oleObj name="Equation" r:id="rId9" imgW="2077085" imgH="286385" progId="Equation.DSMT4">
                  <p:embed/>
                  <p:pic>
                    <p:nvPicPr>
                      <p:cNvPr id="0" name="图片 10"/>
                      <p:cNvPicPr/>
                      <p:nvPr/>
                    </p:nvPicPr>
                    <p:blipFill>
                      <a:blip r:embed="rId10"/>
                      <a:stretch>
                        <a:fillRect/>
                      </a:stretch>
                    </p:blipFill>
                    <p:spPr>
                      <a:xfrm>
                        <a:off x="2126938" y="2428875"/>
                        <a:ext cx="2604123" cy="356187"/>
                      </a:xfrm>
                      <a:prstGeom prst="rect">
                        <a:avLst/>
                      </a:prstGeom>
                    </p:spPr>
                  </p:pic>
                </p:oleObj>
              </mc:Fallback>
            </mc:AlternateContent>
          </a:graphicData>
        </a:graphic>
      </p:graphicFrame>
      <p:sp>
        <p:nvSpPr>
          <p:cNvPr id="20" name="日期占位符 19"/>
          <p:cNvSpPr>
            <a:spLocks noGrp="1"/>
          </p:cNvSpPr>
          <p:nvPr>
            <p:ph type="dt" sz="half" idx="10"/>
          </p:nvPr>
        </p:nvSpPr>
        <p:spPr/>
        <p:txBody>
          <a:bodyPr/>
          <a:lstStyle/>
          <a:p>
            <a:fld id="{C97222CE-0429-46B4-82D1-23A302A052AE}" type="datetime1">
              <a:rPr lang="zh-CN" altLang="en-US" smtClean="0"/>
            </a:fld>
            <a:endParaRPr lang="en-US" dirty="0"/>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218496" y="574301"/>
            <a:ext cx="6536592" cy="254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全变差正则化</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）原则</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：边缘附近的各向异性扩散。在图像边缘附近，希望沿着边缘的切线方向平滑，而梯度下降的方向不扩散。从而       应满足：</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 由于严格满足上述两个原则的      并不存在，一般通过修改原则</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，得到折衷的方案。例如可假设        随梯度增大时均趋于零，但是    趋于零的速度比    更快，因此</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4" name="对象 23"/>
          <p:cNvGraphicFramePr>
            <a:graphicFrameLocks noChangeAspect="1"/>
          </p:cNvGraphicFramePr>
          <p:nvPr/>
        </p:nvGraphicFramePr>
        <p:xfrm>
          <a:off x="5294689" y="1463771"/>
          <a:ext cx="422021" cy="267209"/>
        </p:xfrm>
        <a:graphic>
          <a:graphicData uri="http://schemas.openxmlformats.org/presentationml/2006/ole">
            <mc:AlternateContent xmlns:mc="http://schemas.openxmlformats.org/markup-compatibility/2006">
              <mc:Choice xmlns:v="urn:schemas-microsoft-com:vml" Requires="v">
                <p:oleObj spid="_x0000_s51299" name="Equation" r:id="rId1" imgW="314960" imgH="200025" progId="Equation.DSMT4">
                  <p:embed/>
                </p:oleObj>
              </mc:Choice>
              <mc:Fallback>
                <p:oleObj name="Equation" r:id="rId1" imgW="314960" imgH="200025" progId="Equation.DSMT4">
                  <p:embed/>
                  <p:pic>
                    <p:nvPicPr>
                      <p:cNvPr id="0" name="图片 3"/>
                      <p:cNvPicPr/>
                      <p:nvPr/>
                    </p:nvPicPr>
                    <p:blipFill>
                      <a:blip r:embed="rId2"/>
                      <a:stretch>
                        <a:fillRect/>
                      </a:stretch>
                    </p:blipFill>
                    <p:spPr>
                      <a:xfrm>
                        <a:off x="5294689" y="1463771"/>
                        <a:ext cx="422021" cy="267209"/>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1782685" y="1841755"/>
          <a:ext cx="3207070" cy="403405"/>
        </p:xfrm>
        <a:graphic>
          <a:graphicData uri="http://schemas.openxmlformats.org/presentationml/2006/ole">
            <mc:AlternateContent xmlns:mc="http://schemas.openxmlformats.org/markup-compatibility/2006">
              <mc:Choice xmlns:v="urn:schemas-microsoft-com:vml" Requires="v">
                <p:oleObj spid="_x0000_s51300" name="Equation" r:id="rId3" imgW="2257425" imgH="286385" progId="Equation.DSMT4">
                  <p:embed/>
                </p:oleObj>
              </mc:Choice>
              <mc:Fallback>
                <p:oleObj name="Equation" r:id="rId3" imgW="2257425" imgH="286385" progId="Equation.DSMT4">
                  <p:embed/>
                  <p:pic>
                    <p:nvPicPr>
                      <p:cNvPr id="0" name="图片 4"/>
                      <p:cNvPicPr/>
                      <p:nvPr/>
                    </p:nvPicPr>
                    <p:blipFill>
                      <a:blip r:embed="rId4"/>
                      <a:stretch>
                        <a:fillRect/>
                      </a:stretch>
                    </p:blipFill>
                    <p:spPr>
                      <a:xfrm>
                        <a:off x="1782685" y="1841755"/>
                        <a:ext cx="3207070" cy="40340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906686" y="2357496"/>
          <a:ext cx="422275" cy="268287"/>
        </p:xfrm>
        <a:graphic>
          <a:graphicData uri="http://schemas.openxmlformats.org/presentationml/2006/ole">
            <mc:AlternateContent xmlns:mc="http://schemas.openxmlformats.org/markup-compatibility/2006">
              <mc:Choice xmlns:v="urn:schemas-microsoft-com:vml" Requires="v">
                <p:oleObj spid="_x0000_s51301" name="Equation" r:id="rId5" imgW="423545" imgH="269875" progId="Equation.DSMT4">
                  <p:embed/>
                </p:oleObj>
              </mc:Choice>
              <mc:Fallback>
                <p:oleObj name="Equation" r:id="rId5" imgW="423545" imgH="269875" progId="Equation.DSMT4">
                  <p:embed/>
                  <p:pic>
                    <p:nvPicPr>
                      <p:cNvPr id="0" name="图片 5"/>
                      <p:cNvPicPr/>
                      <p:nvPr/>
                    </p:nvPicPr>
                    <p:blipFill>
                      <a:blip r:embed="rId6"/>
                      <a:stretch>
                        <a:fillRect/>
                      </a:stretch>
                    </p:blipFill>
                    <p:spPr>
                      <a:xfrm>
                        <a:off x="2906686" y="2357496"/>
                        <a:ext cx="422275" cy="268287"/>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2455885" y="2567303"/>
          <a:ext cx="485173" cy="326349"/>
        </p:xfrm>
        <a:graphic>
          <a:graphicData uri="http://schemas.openxmlformats.org/presentationml/2006/ole">
            <mc:AlternateContent xmlns:mc="http://schemas.openxmlformats.org/markup-compatibility/2006">
              <mc:Choice xmlns:v="urn:schemas-microsoft-com:vml" Requires="v">
                <p:oleObj spid="_x0000_s51302" name="Equation" r:id="rId7" imgW="354330" imgH="237490" progId="Equation.DSMT4">
                  <p:embed/>
                </p:oleObj>
              </mc:Choice>
              <mc:Fallback>
                <p:oleObj name="Equation" r:id="rId7" imgW="354330" imgH="237490" progId="Equation.DSMT4">
                  <p:embed/>
                  <p:pic>
                    <p:nvPicPr>
                      <p:cNvPr id="0" name="图片 6"/>
                      <p:cNvPicPr/>
                      <p:nvPr/>
                    </p:nvPicPr>
                    <p:blipFill>
                      <a:blip r:embed="rId8"/>
                      <a:stretch>
                        <a:fillRect/>
                      </a:stretch>
                    </p:blipFill>
                    <p:spPr>
                      <a:xfrm>
                        <a:off x="2455885" y="2567303"/>
                        <a:ext cx="485173" cy="326349"/>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5582145" y="2523290"/>
          <a:ext cx="269129" cy="370362"/>
        </p:xfrm>
        <a:graphic>
          <a:graphicData uri="http://schemas.openxmlformats.org/presentationml/2006/ole">
            <mc:AlternateContent xmlns:mc="http://schemas.openxmlformats.org/markup-compatibility/2006">
              <mc:Choice xmlns:v="urn:schemas-microsoft-com:vml" Requires="v">
                <p:oleObj spid="_x0000_s51303" name="Equation" r:id="rId9" imgW="172720" imgH="237490" progId="Equation.DSMT4">
                  <p:embed/>
                </p:oleObj>
              </mc:Choice>
              <mc:Fallback>
                <p:oleObj name="Equation" r:id="rId9" imgW="172720" imgH="237490" progId="Equation.DSMT4">
                  <p:embed/>
                  <p:pic>
                    <p:nvPicPr>
                      <p:cNvPr id="0" name="图片 7"/>
                      <p:cNvPicPr/>
                      <p:nvPr/>
                    </p:nvPicPr>
                    <p:blipFill>
                      <a:blip r:embed="rId10"/>
                      <a:stretch>
                        <a:fillRect/>
                      </a:stretch>
                    </p:blipFill>
                    <p:spPr>
                      <a:xfrm>
                        <a:off x="5582145" y="2523290"/>
                        <a:ext cx="269129" cy="370362"/>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805238" y="2730477"/>
          <a:ext cx="269129" cy="420514"/>
        </p:xfrm>
        <a:graphic>
          <a:graphicData uri="http://schemas.openxmlformats.org/presentationml/2006/ole">
            <mc:AlternateContent xmlns:mc="http://schemas.openxmlformats.org/markup-compatibility/2006">
              <mc:Choice xmlns:v="urn:schemas-microsoft-com:vml" Requires="v">
                <p:oleObj spid="_x0000_s51304" name="Equation" r:id="rId11" imgW="154305" imgH="237490" progId="Equation.DSMT4">
                  <p:embed/>
                </p:oleObj>
              </mc:Choice>
              <mc:Fallback>
                <p:oleObj name="Equation" r:id="rId11" imgW="154305" imgH="237490" progId="Equation.DSMT4">
                  <p:embed/>
                  <p:pic>
                    <p:nvPicPr>
                      <p:cNvPr id="0" name="图片 9"/>
                      <p:cNvPicPr/>
                      <p:nvPr/>
                    </p:nvPicPr>
                    <p:blipFill>
                      <a:blip r:embed="rId12"/>
                      <a:stretch>
                        <a:fillRect/>
                      </a:stretch>
                    </p:blipFill>
                    <p:spPr>
                      <a:xfrm>
                        <a:off x="805238" y="2730477"/>
                        <a:ext cx="269129" cy="420514"/>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1636985" y="3150991"/>
          <a:ext cx="3374750" cy="493331"/>
        </p:xfrm>
        <a:graphic>
          <a:graphicData uri="http://schemas.openxmlformats.org/presentationml/2006/ole">
            <mc:AlternateContent xmlns:mc="http://schemas.openxmlformats.org/markup-compatibility/2006">
              <mc:Choice xmlns:v="urn:schemas-microsoft-com:vml" Requires="v">
                <p:oleObj spid="_x0000_s51305" name="Equation" r:id="rId13" imgW="2914015" imgH="426720" progId="Equation.DSMT4">
                  <p:embed/>
                </p:oleObj>
              </mc:Choice>
              <mc:Fallback>
                <p:oleObj name="Equation" r:id="rId13" imgW="2914015" imgH="426720" progId="Equation.DSMT4">
                  <p:embed/>
                  <p:pic>
                    <p:nvPicPr>
                      <p:cNvPr id="0" name="图片 10"/>
                      <p:cNvPicPr/>
                      <p:nvPr/>
                    </p:nvPicPr>
                    <p:blipFill>
                      <a:blip r:embed="rId14"/>
                      <a:stretch>
                        <a:fillRect/>
                      </a:stretch>
                    </p:blipFill>
                    <p:spPr>
                      <a:xfrm>
                        <a:off x="1636985" y="3150991"/>
                        <a:ext cx="3374750" cy="493331"/>
                      </a:xfrm>
                      <a:prstGeom prst="rect">
                        <a:avLst/>
                      </a:prstGeom>
                    </p:spPr>
                  </p:pic>
                </p:oleObj>
              </mc:Fallback>
            </mc:AlternateContent>
          </a:graphicData>
        </a:graphic>
      </p:graphicFrame>
      <p:sp>
        <p:nvSpPr>
          <p:cNvPr id="31" name="日期占位符 30"/>
          <p:cNvSpPr>
            <a:spLocks noGrp="1"/>
          </p:cNvSpPr>
          <p:nvPr>
            <p:ph type="dt" sz="half" idx="10"/>
          </p:nvPr>
        </p:nvSpPr>
        <p:spPr/>
        <p:txBody>
          <a:bodyPr/>
          <a:lstStyle/>
          <a:p>
            <a:fld id="{4D72A8C0-D4EB-4170-BF71-525DEF3F26C1}" type="datetime1">
              <a:rPr lang="zh-CN" altLang="en-US" smtClean="0"/>
            </a:fld>
            <a:endParaRPr lang="en-US" dirty="0"/>
          </a:p>
        </p:txBody>
      </p:sp>
      <p:sp>
        <p:nvSpPr>
          <p:cNvPr id="32" name="灯片编号占位符 31"/>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218496" y="574301"/>
            <a:ext cx="6536592"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半二次正则化</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非二次正则化往往导致求解方程是高度非线性，因此求解较为困难。针对非凸问题，一种经常采用的技术是“半二次正则化”（</a:t>
            </a:r>
            <a:r>
              <a:rPr lang="en-US" altLang="zh-CN" sz="1600" dirty="0">
                <a:solidFill>
                  <a:schemeClr val="tx1"/>
                </a:solidFill>
                <a:latin typeface="微软雅黑" panose="020B0503020204020204" pitchFamily="34" charset="-122"/>
                <a:ea typeface="微软雅黑" panose="020B0503020204020204" pitchFamily="34" charset="-122"/>
              </a:rPr>
              <a:t>half-quadratic Regularization</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      对偶性定理：令                          ，满足        在         是凹函数且        为非递减函数，令                                                 </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则存在一个递减的凸函数                        </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使得：</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nvGraphicFramePr>
        <p:xfrm>
          <a:off x="2015744" y="2136258"/>
          <a:ext cx="1640801" cy="283712"/>
        </p:xfrm>
        <a:graphic>
          <a:graphicData uri="http://schemas.openxmlformats.org/presentationml/2006/ole">
            <mc:AlternateContent xmlns:mc="http://schemas.openxmlformats.org/markup-compatibility/2006">
              <mc:Choice xmlns:v="urn:schemas-microsoft-com:vml" Requires="v">
                <p:oleObj spid="_x0000_s52351" name="Equation" r:id="rId1" imgW="1096010" imgH="190500" progId="Equation.DSMT4">
                  <p:embed/>
                </p:oleObj>
              </mc:Choice>
              <mc:Fallback>
                <p:oleObj name="Equation" r:id="rId1" imgW="1096010" imgH="190500" progId="Equation.DSMT4">
                  <p:embed/>
                  <p:pic>
                    <p:nvPicPr>
                      <p:cNvPr id="0" name="图片 3"/>
                      <p:cNvPicPr/>
                      <p:nvPr/>
                    </p:nvPicPr>
                    <p:blipFill>
                      <a:blip r:embed="rId2"/>
                      <a:stretch>
                        <a:fillRect/>
                      </a:stretch>
                    </p:blipFill>
                    <p:spPr>
                      <a:xfrm>
                        <a:off x="2015744" y="2136258"/>
                        <a:ext cx="1640801" cy="28371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4188633" y="2136258"/>
          <a:ext cx="472170" cy="317393"/>
        </p:xfrm>
        <a:graphic>
          <a:graphicData uri="http://schemas.openxmlformats.org/presentationml/2006/ole">
            <mc:AlternateContent xmlns:mc="http://schemas.openxmlformats.org/markup-compatibility/2006">
              <mc:Choice xmlns:v="urn:schemas-microsoft-com:vml" Requires="v">
                <p:oleObj spid="_x0000_s52352" name="Equation" r:id="rId3" imgW="381635" imgH="257175" progId="Equation.DSMT4">
                  <p:embed/>
                </p:oleObj>
              </mc:Choice>
              <mc:Fallback>
                <p:oleObj name="Equation" r:id="rId3" imgW="381635" imgH="257175" progId="Equation.DSMT4">
                  <p:embed/>
                  <p:pic>
                    <p:nvPicPr>
                      <p:cNvPr id="0" name="图片 4"/>
                      <p:cNvPicPr/>
                      <p:nvPr/>
                    </p:nvPicPr>
                    <p:blipFill>
                      <a:blip r:embed="rId4"/>
                      <a:stretch>
                        <a:fillRect/>
                      </a:stretch>
                    </p:blipFill>
                    <p:spPr>
                      <a:xfrm>
                        <a:off x="4188633" y="2136258"/>
                        <a:ext cx="472170" cy="31739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4863231" y="2153269"/>
          <a:ext cx="590562" cy="272567"/>
        </p:xfrm>
        <a:graphic>
          <a:graphicData uri="http://schemas.openxmlformats.org/presentationml/2006/ole">
            <mc:AlternateContent xmlns:mc="http://schemas.openxmlformats.org/markup-compatibility/2006">
              <mc:Choice xmlns:v="urn:schemas-microsoft-com:vml" Requires="v">
                <p:oleObj spid="_x0000_s52353" name="Equation" r:id="rId5" imgW="410210" imgH="190500" progId="Equation.DSMT4">
                  <p:embed/>
                </p:oleObj>
              </mc:Choice>
              <mc:Fallback>
                <p:oleObj name="Equation" r:id="rId5" imgW="410210" imgH="190500" progId="Equation.DSMT4">
                  <p:embed/>
                  <p:pic>
                    <p:nvPicPr>
                      <p:cNvPr id="0" name="图片 5"/>
                      <p:cNvPicPr/>
                      <p:nvPr/>
                    </p:nvPicPr>
                    <p:blipFill>
                      <a:blip r:embed="rId6"/>
                      <a:stretch>
                        <a:fillRect/>
                      </a:stretch>
                    </p:blipFill>
                    <p:spPr>
                      <a:xfrm>
                        <a:off x="4863231" y="2153269"/>
                        <a:ext cx="590562" cy="27256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6405438" y="2136258"/>
          <a:ext cx="450864" cy="303271"/>
        </p:xfrm>
        <a:graphic>
          <a:graphicData uri="http://schemas.openxmlformats.org/presentationml/2006/ole">
            <mc:AlternateContent xmlns:mc="http://schemas.openxmlformats.org/markup-compatibility/2006">
              <mc:Choice xmlns:v="urn:schemas-microsoft-com:vml" Requires="v">
                <p:oleObj spid="_x0000_s52354" name="Equation" r:id="rId7" imgW="354330" imgH="237490" progId="Equation.DSMT4">
                  <p:embed/>
                </p:oleObj>
              </mc:Choice>
              <mc:Fallback>
                <p:oleObj name="Equation" r:id="rId7" imgW="354330" imgH="237490" progId="Equation.DSMT4">
                  <p:embed/>
                  <p:pic>
                    <p:nvPicPr>
                      <p:cNvPr id="0" name="图片 6"/>
                      <p:cNvPicPr/>
                      <p:nvPr/>
                    </p:nvPicPr>
                    <p:blipFill>
                      <a:blip r:embed="rId8"/>
                      <a:stretch>
                        <a:fillRect/>
                      </a:stretch>
                    </p:blipFill>
                    <p:spPr>
                      <a:xfrm>
                        <a:off x="6405438" y="2136258"/>
                        <a:ext cx="450864" cy="303271"/>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1917314" y="2362532"/>
          <a:ext cx="2887233" cy="338520"/>
        </p:xfrm>
        <a:graphic>
          <a:graphicData uri="http://schemas.openxmlformats.org/presentationml/2006/ole">
            <mc:AlternateContent xmlns:mc="http://schemas.openxmlformats.org/markup-compatibility/2006">
              <mc:Choice xmlns:v="urn:schemas-microsoft-com:vml" Requires="v">
                <p:oleObj spid="_x0000_s52355" name="Equation" r:id="rId9" imgW="1857375" imgH="219710" progId="Equation.DSMT4">
                  <p:embed/>
                </p:oleObj>
              </mc:Choice>
              <mc:Fallback>
                <p:oleObj name="Equation" r:id="rId9" imgW="1857375" imgH="219710" progId="Equation.DSMT4">
                  <p:embed/>
                  <p:pic>
                    <p:nvPicPr>
                      <p:cNvPr id="0" name="图片 7"/>
                      <p:cNvPicPr/>
                      <p:nvPr/>
                    </p:nvPicPr>
                    <p:blipFill>
                      <a:blip r:embed="rId10"/>
                      <a:stretch>
                        <a:fillRect/>
                      </a:stretch>
                    </p:blipFill>
                    <p:spPr>
                      <a:xfrm>
                        <a:off x="1917314" y="2362532"/>
                        <a:ext cx="2887233" cy="338520"/>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650277" y="2633944"/>
          <a:ext cx="1448529" cy="279459"/>
        </p:xfrm>
        <a:graphic>
          <a:graphicData uri="http://schemas.openxmlformats.org/presentationml/2006/ole">
            <mc:AlternateContent xmlns:mc="http://schemas.openxmlformats.org/markup-compatibility/2006">
              <mc:Choice xmlns:v="urn:schemas-microsoft-com:vml" Requires="v">
                <p:oleObj spid="_x0000_s52356" name="Equation" r:id="rId11" imgW="982345" imgH="190500" progId="Equation.DSMT4">
                  <p:embed/>
                </p:oleObj>
              </mc:Choice>
              <mc:Fallback>
                <p:oleObj name="Equation" r:id="rId11" imgW="982345" imgH="190500" progId="Equation.DSMT4">
                  <p:embed/>
                  <p:pic>
                    <p:nvPicPr>
                      <p:cNvPr id="0" name="图片 9"/>
                      <p:cNvPicPr/>
                      <p:nvPr/>
                    </p:nvPicPr>
                    <p:blipFill>
                      <a:blip r:embed="rId12"/>
                      <a:stretch>
                        <a:fillRect/>
                      </a:stretch>
                    </p:blipFill>
                    <p:spPr>
                      <a:xfrm>
                        <a:off x="650277" y="2633944"/>
                        <a:ext cx="1448529" cy="279459"/>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2446560" y="2878509"/>
          <a:ext cx="1964880" cy="350871"/>
        </p:xfrm>
        <a:graphic>
          <a:graphicData uri="http://schemas.openxmlformats.org/presentationml/2006/ole">
            <mc:AlternateContent xmlns:mc="http://schemas.openxmlformats.org/markup-compatibility/2006">
              <mc:Choice xmlns:v="urn:schemas-microsoft-com:vml" Requires="v">
                <p:oleObj spid="_x0000_s52357" name="Equation" r:id="rId13" imgW="1591310" imgH="286385" progId="Equation.DSMT4">
                  <p:embed/>
                </p:oleObj>
              </mc:Choice>
              <mc:Fallback>
                <p:oleObj name="Equation" r:id="rId13" imgW="1591310" imgH="286385" progId="Equation.DSMT4">
                  <p:embed/>
                  <p:pic>
                    <p:nvPicPr>
                      <p:cNvPr id="0" name="图片 10"/>
                      <p:cNvPicPr/>
                      <p:nvPr/>
                    </p:nvPicPr>
                    <p:blipFill>
                      <a:blip r:embed="rId14"/>
                      <a:stretch>
                        <a:fillRect/>
                      </a:stretch>
                    </p:blipFill>
                    <p:spPr>
                      <a:xfrm>
                        <a:off x="2446560" y="2878509"/>
                        <a:ext cx="1964880" cy="350871"/>
                      </a:xfrm>
                      <a:prstGeom prst="rect">
                        <a:avLst/>
                      </a:prstGeom>
                    </p:spPr>
                  </p:pic>
                </p:oleObj>
              </mc:Fallback>
            </mc:AlternateContent>
          </a:graphicData>
        </a:graphic>
      </p:graphicFrame>
      <p:pic>
        <p:nvPicPr>
          <p:cNvPr id="34" name="图片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5432" y="3229305"/>
            <a:ext cx="2690473" cy="1927530"/>
          </a:xfrm>
          <a:prstGeom prst="rect">
            <a:avLst/>
          </a:prstGeom>
        </p:spPr>
      </p:pic>
      <p:sp>
        <p:nvSpPr>
          <p:cNvPr id="42" name="文本框 41"/>
          <p:cNvSpPr txBox="1"/>
          <p:nvPr/>
        </p:nvSpPr>
        <p:spPr>
          <a:xfrm>
            <a:off x="3854175" y="4866501"/>
            <a:ext cx="2623434" cy="276999"/>
          </a:xfrm>
          <a:prstGeom prst="rect">
            <a:avLst/>
          </a:prstGeom>
          <a:noFill/>
        </p:spPr>
        <p:txBody>
          <a:bodyPr wrap="square">
            <a:spAutoFit/>
          </a:bodyPr>
          <a:lstStyle/>
          <a:p>
            <a:r>
              <a:rPr lang="zh-CN" altLang="en-US" sz="1200" dirty="0"/>
              <a:t>不同         的函数曲线 </a:t>
            </a:r>
            <a:endParaRPr lang="zh-CN" altLang="en-US" sz="1200" dirty="0"/>
          </a:p>
        </p:txBody>
      </p:sp>
      <p:graphicFrame>
        <p:nvGraphicFramePr>
          <p:cNvPr id="43" name="对象 42"/>
          <p:cNvGraphicFramePr>
            <a:graphicFrameLocks noChangeAspect="1"/>
          </p:cNvGraphicFramePr>
          <p:nvPr/>
        </p:nvGraphicFramePr>
        <p:xfrm>
          <a:off x="4253483" y="4904987"/>
          <a:ext cx="315913" cy="200025"/>
        </p:xfrm>
        <a:graphic>
          <a:graphicData uri="http://schemas.openxmlformats.org/presentationml/2006/ole">
            <mc:AlternateContent xmlns:mc="http://schemas.openxmlformats.org/markup-compatibility/2006">
              <mc:Choice xmlns:v="urn:schemas-microsoft-com:vml" Requires="v">
                <p:oleObj spid="_x0000_s52358" name="Equation" r:id="rId16" imgW="314960" imgH="200025" progId="Equation.DSMT4">
                  <p:embed/>
                </p:oleObj>
              </mc:Choice>
              <mc:Fallback>
                <p:oleObj name="Equation" r:id="rId16" imgW="314960" imgH="200025" progId="Equation.DSMT4">
                  <p:embed/>
                  <p:pic>
                    <p:nvPicPr>
                      <p:cNvPr id="0" name="图片 11"/>
                      <p:cNvPicPr/>
                      <p:nvPr/>
                    </p:nvPicPr>
                    <p:blipFill>
                      <a:blip r:embed="rId17"/>
                      <a:stretch>
                        <a:fillRect/>
                      </a:stretch>
                    </p:blipFill>
                    <p:spPr>
                      <a:xfrm>
                        <a:off x="4253483" y="4904987"/>
                        <a:ext cx="315913" cy="200025"/>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5319188" y="4814499"/>
          <a:ext cx="334963" cy="381000"/>
        </p:xfrm>
        <a:graphic>
          <a:graphicData uri="http://schemas.openxmlformats.org/presentationml/2006/ole">
            <mc:AlternateContent xmlns:mc="http://schemas.openxmlformats.org/markup-compatibility/2006">
              <mc:Choice xmlns:v="urn:schemas-microsoft-com:vml" Requires="v">
                <p:oleObj spid="_x0000_s52359" name="Equation" r:id="rId18" imgW="334645" imgH="379730" progId="Equation.DSMT4">
                  <p:embed/>
                </p:oleObj>
              </mc:Choice>
              <mc:Fallback>
                <p:oleObj name="Equation" r:id="rId18" imgW="334645" imgH="379730" progId="Equation.DSMT4">
                  <p:embed/>
                  <p:pic>
                    <p:nvPicPr>
                      <p:cNvPr id="0" name="图片 12"/>
                      <p:cNvPicPr/>
                      <p:nvPr/>
                    </p:nvPicPr>
                    <p:blipFill>
                      <a:blip r:embed="rId19"/>
                      <a:stretch>
                        <a:fillRect/>
                      </a:stretch>
                    </p:blipFill>
                    <p:spPr>
                      <a:xfrm>
                        <a:off x="5319188" y="4814499"/>
                        <a:ext cx="334963" cy="381000"/>
                      </a:xfrm>
                      <a:prstGeom prst="rect">
                        <a:avLst/>
                      </a:prstGeom>
                    </p:spPr>
                  </p:pic>
                </p:oleObj>
              </mc:Fallback>
            </mc:AlternateContent>
          </a:graphicData>
        </a:graphic>
      </p:graphicFrame>
      <p:sp>
        <p:nvSpPr>
          <p:cNvPr id="45" name="日期占位符 44"/>
          <p:cNvSpPr>
            <a:spLocks noGrp="1"/>
          </p:cNvSpPr>
          <p:nvPr>
            <p:ph type="dt" sz="half" idx="10"/>
          </p:nvPr>
        </p:nvSpPr>
        <p:spPr/>
        <p:txBody>
          <a:bodyPr/>
          <a:lstStyle/>
          <a:p>
            <a:fld id="{917EA830-B219-47D8-9690-B6247ECCC23D}" type="datetime1">
              <a:rPr lang="zh-CN" altLang="en-US" smtClean="0"/>
            </a:fld>
            <a:endParaRPr lang="en-US" dirty="0"/>
          </a:p>
        </p:txBody>
      </p:sp>
      <p:sp>
        <p:nvSpPr>
          <p:cNvPr id="46" name="灯片编号占位符 45"/>
          <p:cNvSpPr>
            <a:spLocks noGrp="1"/>
          </p:cNvSpPr>
          <p:nvPr>
            <p:ph type="sldNum" sz="quarter" idx="12"/>
          </p:nvPr>
        </p:nvSpPr>
        <p:spPr>
          <a:xfrm>
            <a:off x="5211763" y="4814254"/>
            <a:ext cx="1543050" cy="273844"/>
          </a:xfrm>
        </p:spPr>
        <p:txBody>
          <a:bodyPr/>
          <a:lstStyle/>
          <a:p>
            <a:fld id="{48F63A3B-78C7-47BE-AE5E-E10140E04643}" type="slidenum">
              <a:rPr lang="en-US" smtClean="0"/>
            </a:fld>
            <a:endParaRPr lang="en-US" dirty="0"/>
          </a:p>
        </p:txBody>
      </p:sp>
      <p:sp>
        <p:nvSpPr>
          <p:cNvPr id="18" name="文本框 17"/>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242142" cy="439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稀疏正则化</a:t>
            </a: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       前面提到的正则化方法往往是对全部梯度加以惩罚，这种基于梯度微分信息的正则化是一种“光滑性”正则化。</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在信号与图像表示领域，稀疏模型（</a:t>
            </a:r>
            <a:r>
              <a:rPr lang="en-US" altLang="zh-CN" sz="1600" dirty="0">
                <a:solidFill>
                  <a:schemeClr val="tx1"/>
                </a:solidFill>
                <a:latin typeface="微软雅黑" panose="020B0503020204020204" pitchFamily="34" charset="-122"/>
                <a:ea typeface="微软雅黑" panose="020B0503020204020204" pitchFamily="34" charset="-122"/>
              </a:rPr>
              <a:t>Sparse Model</a:t>
            </a:r>
            <a:r>
              <a:rPr lang="zh-CN" altLang="en-US" sz="1600" dirty="0">
                <a:solidFill>
                  <a:schemeClr val="tx1"/>
                </a:solidFill>
                <a:latin typeface="微软雅黑" panose="020B0503020204020204" pitchFamily="34" charset="-122"/>
                <a:ea typeface="微软雅黑" panose="020B0503020204020204" pitchFamily="34" charset="-122"/>
              </a:rPr>
              <a:t>）广为关注。信号称为是稀疏的，是指只有少量元素是非零的，绝大数信号元素为零或者小幅值的。从统计上看，信号表现为“重尾分布”。实际中，原始域信号可能不是稀疏的，但经过有限差分、变换或者字典表示后，往往是稀疏的，这样可以定义稀疏性度量。</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图像向量化信号 </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chemeClr val="tx1"/>
                </a:solidFill>
                <a:latin typeface="微软雅黑" panose="020B0503020204020204" pitchFamily="34" charset="-122"/>
                <a:ea typeface="微软雅黑" panose="020B0503020204020204" pitchFamily="34" charset="-122"/>
              </a:rPr>
              <a:t>可分解为字典中原子的线性组合 </a:t>
            </a:r>
            <a:endParaRPr lang="zh-CN" altLang="en-US"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178050" y="3248463"/>
          <a:ext cx="2501900" cy="430213"/>
        </p:xfrm>
        <a:graphic>
          <a:graphicData uri="http://schemas.openxmlformats.org/presentationml/2006/ole">
            <mc:AlternateContent xmlns:mc="http://schemas.openxmlformats.org/markup-compatibility/2006">
              <mc:Choice xmlns:v="urn:schemas-microsoft-com:vml" Requires="v">
                <p:oleObj spid="_x0000_s53305" name="Equation" r:id="rId1" imgW="2503805" imgH="431165" progId="Equation.DSMT4">
                  <p:embed/>
                </p:oleObj>
              </mc:Choice>
              <mc:Fallback>
                <p:oleObj name="Equation" r:id="rId1" imgW="2503805" imgH="431165" progId="Equation.DSMT4">
                  <p:embed/>
                  <p:pic>
                    <p:nvPicPr>
                      <p:cNvPr id="0" name="图片 1"/>
                      <p:cNvPicPr/>
                      <p:nvPr/>
                    </p:nvPicPr>
                    <p:blipFill>
                      <a:blip r:embed="rId2"/>
                      <a:stretch>
                        <a:fillRect/>
                      </a:stretch>
                    </p:blipFill>
                    <p:spPr>
                      <a:xfrm>
                        <a:off x="2178050" y="3248463"/>
                        <a:ext cx="2501900" cy="43021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755826" y="4067168"/>
          <a:ext cx="1119187" cy="509587"/>
        </p:xfrm>
        <a:graphic>
          <a:graphicData uri="http://schemas.openxmlformats.org/presentationml/2006/ole">
            <mc:AlternateContent xmlns:mc="http://schemas.openxmlformats.org/markup-compatibility/2006">
              <mc:Choice xmlns:v="urn:schemas-microsoft-com:vml" Requires="v">
                <p:oleObj spid="_x0000_s53306" name="Equation" r:id="rId3" imgW="1120140" imgH="510540" progId="Equation.DSMT4">
                  <p:embed/>
                </p:oleObj>
              </mc:Choice>
              <mc:Fallback>
                <p:oleObj name="Equation" r:id="rId3" imgW="1120140" imgH="510540" progId="Equation.DSMT4">
                  <p:embed/>
                  <p:pic>
                    <p:nvPicPr>
                      <p:cNvPr id="0" name="图片 4"/>
                      <p:cNvPicPr/>
                      <p:nvPr/>
                    </p:nvPicPr>
                    <p:blipFill>
                      <a:blip r:embed="rId4"/>
                      <a:stretch>
                        <a:fillRect/>
                      </a:stretch>
                    </p:blipFill>
                    <p:spPr>
                      <a:xfrm>
                        <a:off x="2755826" y="4067168"/>
                        <a:ext cx="1119187" cy="509587"/>
                      </a:xfrm>
                      <a:prstGeom prst="rect">
                        <a:avLst/>
                      </a:prstGeom>
                    </p:spPr>
                  </p:pic>
                </p:oleObj>
              </mc:Fallback>
            </mc:AlternateContent>
          </a:graphicData>
        </a:graphic>
      </p:graphicFrame>
      <p:graphicFrame>
        <p:nvGraphicFramePr>
          <p:cNvPr id="8" name="对象 18"/>
          <p:cNvGraphicFramePr>
            <a:graphicFrameLocks noChangeAspect="1"/>
          </p:cNvGraphicFramePr>
          <p:nvPr/>
        </p:nvGraphicFramePr>
        <p:xfrm>
          <a:off x="1082575" y="4640814"/>
          <a:ext cx="2491789" cy="424453"/>
        </p:xfrm>
        <a:graphic>
          <a:graphicData uri="http://schemas.openxmlformats.org/presentationml/2006/ole">
            <mc:AlternateContent xmlns:mc="http://schemas.openxmlformats.org/markup-compatibility/2006">
              <mc:Choice xmlns:v="urn:schemas-microsoft-com:vml" Requires="v">
                <p:oleObj spid="_x0000_s53307" name="Equation" r:id="rId5" imgW="2857500" imgH="491490" progId="Equation.DSMT4">
                  <p:embed/>
                </p:oleObj>
              </mc:Choice>
              <mc:Fallback>
                <p:oleObj name="Equation" r:id="rId5" imgW="2857500" imgH="491490" progId="Equation.DSMT4">
                  <p:embed/>
                  <p:pic>
                    <p:nvPicPr>
                      <p:cNvPr id="0"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575" y="4640814"/>
                        <a:ext cx="2491789" cy="424453"/>
                      </a:xfrm>
                      <a:prstGeom prst="rect">
                        <a:avLst/>
                      </a:prstGeom>
                      <a:noFill/>
                      <a:ln>
                        <a:noFill/>
                      </a:ln>
                    </p:spPr>
                  </p:pic>
                </p:oleObj>
              </mc:Fallback>
            </mc:AlternateContent>
          </a:graphicData>
        </a:graphic>
      </p:graphicFrame>
      <p:graphicFrame>
        <p:nvGraphicFramePr>
          <p:cNvPr id="9" name="对象 19"/>
          <p:cNvGraphicFramePr>
            <a:graphicFrameLocks noChangeAspect="1"/>
          </p:cNvGraphicFramePr>
          <p:nvPr/>
        </p:nvGraphicFramePr>
        <p:xfrm>
          <a:off x="3875013" y="4625772"/>
          <a:ext cx="2134509" cy="392288"/>
        </p:xfrm>
        <a:graphic>
          <a:graphicData uri="http://schemas.openxmlformats.org/presentationml/2006/ole">
            <mc:AlternateContent xmlns:mc="http://schemas.openxmlformats.org/markup-compatibility/2006">
              <mc:Choice xmlns:v="urn:schemas-microsoft-com:vml" Requires="v">
                <p:oleObj spid="_x0000_s53308" name="Equation" r:id="rId7" imgW="1504950" imgH="278130" progId="Equation.DSMT4">
                  <p:embed/>
                </p:oleObj>
              </mc:Choice>
              <mc:Fallback>
                <p:oleObj name="Equation" r:id="rId7" imgW="1504950" imgH="278130" progId="Equation.DSMT4">
                  <p:embed/>
                  <p:pic>
                    <p:nvPicPr>
                      <p:cNvPr id="0" name="图片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013" y="4625772"/>
                        <a:ext cx="2134509" cy="392288"/>
                      </a:xfrm>
                      <a:prstGeom prst="rect">
                        <a:avLst/>
                      </a:prstGeom>
                      <a:noFill/>
                      <a:ln>
                        <a:noFill/>
                      </a:ln>
                    </p:spPr>
                  </p:pic>
                </p:oleObj>
              </mc:Fallback>
            </mc:AlternateContent>
          </a:graphicData>
        </a:graphic>
      </p:graphicFrame>
      <p:sp>
        <p:nvSpPr>
          <p:cNvPr id="12" name="文本框 1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3" name="日期占位符 12"/>
          <p:cNvSpPr>
            <a:spLocks noGrp="1"/>
          </p:cNvSpPr>
          <p:nvPr>
            <p:ph type="dt" sz="half" idx="10"/>
          </p:nvPr>
        </p:nvSpPr>
        <p:spPr/>
        <p:txBody>
          <a:bodyPr/>
          <a:lstStyle/>
          <a:p>
            <a:fld id="{023632CC-B446-4555-AF07-492C780BF652}" type="datetime1">
              <a:rPr lang="zh-CN" altLang="en-US" smtClean="0"/>
            </a:fld>
            <a:endParaRPr lang="en-US" dirty="0"/>
          </a:p>
        </p:txBody>
      </p:sp>
      <p:sp>
        <p:nvSpPr>
          <p:cNvPr id="14" name="灯片编号占位符 13"/>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66"/>
                </a:solidFill>
                <a:latin typeface="微软雅黑" panose="020B0503020204020204" pitchFamily="34" charset="-122"/>
                <a:ea typeface="微软雅黑" panose="020B0503020204020204" pitchFamily="34" charset="-122"/>
              </a:rPr>
              <a:t>稀疏正则化</a:t>
            </a:r>
            <a:endParaRPr lang="zh-CN" altLang="en-US"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其中  可以是有限差分（        ）、正交变换（如傅立叶、</a:t>
            </a:r>
            <a:r>
              <a:rPr lang="en-US" altLang="zh-CN" sz="1600" dirty="0">
                <a:solidFill>
                  <a:schemeClr val="tx1"/>
                </a:solidFill>
                <a:latin typeface="微软雅黑" panose="020B0503020204020204" pitchFamily="34" charset="-122"/>
                <a:ea typeface="微软雅黑" panose="020B0503020204020204" pitchFamily="34" charset="-122"/>
              </a:rPr>
              <a:t>Wavelet</a:t>
            </a:r>
            <a:r>
              <a:rPr lang="zh-CN" altLang="en-US" sz="1600" dirty="0">
                <a:solidFill>
                  <a:schemeClr val="tx1"/>
                </a:solidFill>
                <a:latin typeface="微软雅黑" panose="020B0503020204020204" pitchFamily="34" charset="-122"/>
                <a:ea typeface="微软雅黑" panose="020B0503020204020204" pitchFamily="34" charset="-122"/>
              </a:rPr>
              <a:t>等正变换）、框架（</a:t>
            </a:r>
            <a:r>
              <a:rPr lang="en-US" altLang="zh-CN" sz="1600" dirty="0">
                <a:solidFill>
                  <a:schemeClr val="tx1"/>
                </a:solidFill>
                <a:latin typeface="微软雅黑" panose="020B0503020204020204" pitchFamily="34" charset="-122"/>
                <a:ea typeface="微软雅黑" panose="020B0503020204020204" pitchFamily="34" charset="-122"/>
              </a:rPr>
              <a:t>Frame</a:t>
            </a:r>
            <a:r>
              <a:rPr lang="zh-CN" altLang="en-US" sz="1600" dirty="0">
                <a:solidFill>
                  <a:schemeClr val="tx1"/>
                </a:solidFill>
                <a:latin typeface="微软雅黑" panose="020B0503020204020204" pitchFamily="34" charset="-122"/>
                <a:ea typeface="微软雅黑" panose="020B0503020204020204" pitchFamily="34" charset="-122"/>
              </a:rPr>
              <a:t>）和分析字典等。同时，可以采取其它稀疏性度量，如</a:t>
            </a:r>
            <a:r>
              <a:rPr lang="en-US" altLang="zh-CN" sz="1600" dirty="0">
                <a:solidFill>
                  <a:schemeClr val="tx1"/>
                </a:solidFill>
                <a:latin typeface="微软雅黑" panose="020B0503020204020204" pitchFamily="34" charset="-122"/>
                <a:ea typeface="微软雅黑" panose="020B0503020204020204" pitchFamily="34" charset="-122"/>
              </a:rPr>
              <a:t>L-p</a:t>
            </a:r>
            <a:r>
              <a:rPr lang="zh-CN" altLang="en-US" sz="1600" dirty="0">
                <a:solidFill>
                  <a:schemeClr val="tx1"/>
                </a:solidFill>
                <a:latin typeface="微软雅黑" panose="020B0503020204020204" pitchFamily="34" charset="-122"/>
                <a:ea typeface="微软雅黑" panose="020B0503020204020204" pitchFamily="34" charset="-122"/>
              </a:rPr>
              <a:t>范数</a:t>
            </a:r>
            <a:endParaRPr lang="zh-CN" altLang="en-US" sz="1600"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66"/>
                </a:solidFill>
                <a:latin typeface="微软雅黑" panose="020B0503020204020204" pitchFamily="34" charset="-122"/>
                <a:ea typeface="微软雅黑" panose="020B0503020204020204" pitchFamily="34" charset="-122"/>
              </a:rPr>
              <a:t>分析先验：</a:t>
            </a:r>
            <a:endParaRPr lang="zh-CN" altLang="en-US"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rgbClr val="000066"/>
                </a:solidFill>
                <a:latin typeface="微软雅黑" panose="020B0503020204020204" pitchFamily="34" charset="-122"/>
                <a:ea typeface="微软雅黑" panose="020B0503020204020204" pitchFamily="34" charset="-122"/>
              </a:rPr>
              <a:t>合成先验：</a:t>
            </a:r>
            <a:endParaRPr lang="zh-CN" altLang="en-US"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384425" y="796384"/>
          <a:ext cx="1935163" cy="360363"/>
        </p:xfrm>
        <a:graphic>
          <a:graphicData uri="http://schemas.openxmlformats.org/presentationml/2006/ole">
            <mc:AlternateContent xmlns:mc="http://schemas.openxmlformats.org/markup-compatibility/2006">
              <mc:Choice xmlns:v="urn:schemas-microsoft-com:vml" Requires="v">
                <p:oleObj spid="_x0000_s54357" name="Equation" r:id="rId1" imgW="1936750" imgH="361315" progId="Equation.DSMT4">
                  <p:embed/>
                </p:oleObj>
              </mc:Choice>
              <mc:Fallback>
                <p:oleObj name="Equation" r:id="rId1" imgW="1936750" imgH="361315" progId="Equation.DSMT4">
                  <p:embed/>
                  <p:pic>
                    <p:nvPicPr>
                      <p:cNvPr id="0" name="图片 1"/>
                      <p:cNvPicPr/>
                      <p:nvPr/>
                    </p:nvPicPr>
                    <p:blipFill>
                      <a:blip r:embed="rId2"/>
                      <a:stretch>
                        <a:fillRect/>
                      </a:stretch>
                    </p:blipFill>
                    <p:spPr>
                      <a:xfrm>
                        <a:off x="2384425" y="796384"/>
                        <a:ext cx="1935163" cy="36036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463799" y="1477112"/>
          <a:ext cx="1776413" cy="519113"/>
        </p:xfrm>
        <a:graphic>
          <a:graphicData uri="http://schemas.openxmlformats.org/presentationml/2006/ole">
            <mc:AlternateContent xmlns:mc="http://schemas.openxmlformats.org/markup-compatibility/2006">
              <mc:Choice xmlns:v="urn:schemas-microsoft-com:vml" Requires="v">
                <p:oleObj spid="_x0000_s54358" name="Equation" r:id="rId3" imgW="1778635" imgH="521335" progId="Equation.DSMT4">
                  <p:embed/>
                </p:oleObj>
              </mc:Choice>
              <mc:Fallback>
                <p:oleObj name="Equation" r:id="rId3" imgW="1778635" imgH="521335" progId="Equation.DSMT4">
                  <p:embed/>
                  <p:pic>
                    <p:nvPicPr>
                      <p:cNvPr id="0" name="图片 4"/>
                      <p:cNvPicPr/>
                      <p:nvPr/>
                    </p:nvPicPr>
                    <p:blipFill>
                      <a:blip r:embed="rId4"/>
                      <a:stretch>
                        <a:fillRect/>
                      </a:stretch>
                    </p:blipFill>
                    <p:spPr>
                      <a:xfrm>
                        <a:off x="2463799" y="1477112"/>
                        <a:ext cx="1776413" cy="51911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463798" y="2127265"/>
          <a:ext cx="519543" cy="198649"/>
        </p:xfrm>
        <a:graphic>
          <a:graphicData uri="http://schemas.openxmlformats.org/presentationml/2006/ole">
            <mc:AlternateContent xmlns:mc="http://schemas.openxmlformats.org/markup-compatibility/2006">
              <mc:Choice xmlns:v="urn:schemas-microsoft-com:vml" Requires="v">
                <p:oleObj spid="_x0000_s54359" name="Equation" r:id="rId5" imgW="10363200" imgH="3962400" progId="Equation.DSMT4">
                  <p:embed/>
                </p:oleObj>
              </mc:Choice>
              <mc:Fallback>
                <p:oleObj name="Equation" r:id="rId5" imgW="10363200" imgH="3962400" progId="Equation.DSMT4">
                  <p:embed/>
                  <p:pic>
                    <p:nvPicPr>
                      <p:cNvPr id="0" name="图片 8"/>
                      <p:cNvPicPr/>
                      <p:nvPr/>
                    </p:nvPicPr>
                    <p:blipFill>
                      <a:blip r:embed="rId6"/>
                      <a:stretch>
                        <a:fillRect/>
                      </a:stretch>
                    </p:blipFill>
                    <p:spPr>
                      <a:xfrm>
                        <a:off x="2463798" y="2127265"/>
                        <a:ext cx="519543" cy="19864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383473" y="2691212"/>
          <a:ext cx="2149475" cy="588963"/>
        </p:xfrm>
        <a:graphic>
          <a:graphicData uri="http://schemas.openxmlformats.org/presentationml/2006/ole">
            <mc:AlternateContent xmlns:mc="http://schemas.openxmlformats.org/markup-compatibility/2006">
              <mc:Choice xmlns:v="urn:schemas-microsoft-com:vml" Requires="v">
                <p:oleObj spid="_x0000_s54360" name="Equation" r:id="rId7" imgW="2150110" imgH="591185" progId="Equation.DSMT4">
                  <p:embed/>
                </p:oleObj>
              </mc:Choice>
              <mc:Fallback>
                <p:oleObj name="Equation" r:id="rId7" imgW="2150110" imgH="591185" progId="Equation.DSMT4">
                  <p:embed/>
                  <p:pic>
                    <p:nvPicPr>
                      <p:cNvPr id="0" name="图片 10"/>
                      <p:cNvPicPr/>
                      <p:nvPr/>
                    </p:nvPicPr>
                    <p:blipFill>
                      <a:blip r:embed="rId8"/>
                      <a:stretch>
                        <a:fillRect/>
                      </a:stretch>
                    </p:blipFill>
                    <p:spPr>
                      <a:xfrm>
                        <a:off x="2383473" y="2691212"/>
                        <a:ext cx="2149475" cy="58896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227263" y="3699180"/>
          <a:ext cx="2463800" cy="430213"/>
        </p:xfrm>
        <a:graphic>
          <a:graphicData uri="http://schemas.openxmlformats.org/presentationml/2006/ole">
            <mc:AlternateContent xmlns:mc="http://schemas.openxmlformats.org/markup-compatibility/2006">
              <mc:Choice xmlns:v="urn:schemas-microsoft-com:vml" Requires="v">
                <p:oleObj spid="_x0000_s54361" name="Equation" r:id="rId9" imgW="2465705" imgH="431165" progId="Equation.DSMT4">
                  <p:embed/>
                </p:oleObj>
              </mc:Choice>
              <mc:Fallback>
                <p:oleObj name="Equation" r:id="rId9" imgW="2465705" imgH="431165" progId="Equation.DSMT4">
                  <p:embed/>
                  <p:pic>
                    <p:nvPicPr>
                      <p:cNvPr id="0" name="图片 12"/>
                      <p:cNvPicPr/>
                      <p:nvPr/>
                    </p:nvPicPr>
                    <p:blipFill>
                      <a:blip r:embed="rId10"/>
                      <a:stretch>
                        <a:fillRect/>
                      </a:stretch>
                    </p:blipFill>
                    <p:spPr>
                      <a:xfrm>
                        <a:off x="2227263" y="3699180"/>
                        <a:ext cx="2463800" cy="4302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227263" y="4526180"/>
          <a:ext cx="2330450" cy="509587"/>
        </p:xfrm>
        <a:graphic>
          <a:graphicData uri="http://schemas.openxmlformats.org/presentationml/2006/ole">
            <mc:AlternateContent xmlns:mc="http://schemas.openxmlformats.org/markup-compatibility/2006">
              <mc:Choice xmlns:v="urn:schemas-microsoft-com:vml" Requires="v">
                <p:oleObj spid="_x0000_s54362" name="Equation" r:id="rId11" imgW="2331720" imgH="510540" progId="Equation.DSMT4">
                  <p:embed/>
                </p:oleObj>
              </mc:Choice>
              <mc:Fallback>
                <p:oleObj name="Equation" r:id="rId11" imgW="2331720" imgH="510540" progId="Equation.DSMT4">
                  <p:embed/>
                  <p:pic>
                    <p:nvPicPr>
                      <p:cNvPr id="0" name="图片 14"/>
                      <p:cNvPicPr/>
                      <p:nvPr/>
                    </p:nvPicPr>
                    <p:blipFill>
                      <a:blip r:embed="rId12"/>
                      <a:stretch>
                        <a:fillRect/>
                      </a:stretch>
                    </p:blipFill>
                    <p:spPr>
                      <a:xfrm>
                        <a:off x="2227263" y="4526180"/>
                        <a:ext cx="2330450" cy="509587"/>
                      </a:xfrm>
                      <a:prstGeom prst="rect">
                        <a:avLst/>
                      </a:prstGeom>
                    </p:spPr>
                  </p:pic>
                </p:oleObj>
              </mc:Fallback>
            </mc:AlternateContent>
          </a:graphicData>
        </a:graphic>
      </p:graphicFrame>
      <p:sp>
        <p:nvSpPr>
          <p:cNvPr id="16" name="文本框 15"/>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7" name="日期占位符 16"/>
          <p:cNvSpPr>
            <a:spLocks noGrp="1"/>
          </p:cNvSpPr>
          <p:nvPr>
            <p:ph type="dt" sz="half" idx="10"/>
          </p:nvPr>
        </p:nvSpPr>
        <p:spPr/>
        <p:txBody>
          <a:bodyPr/>
          <a:lstStyle/>
          <a:p>
            <a:fld id="{B2D73633-F444-4B30-B5CE-10CD11226E3C}"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34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a:solidFill>
                  <a:srgbClr val="000066"/>
                </a:solidFill>
                <a:latin typeface="微软雅黑" panose="020B0503020204020204" pitchFamily="34" charset="-122"/>
                <a:ea typeface="微软雅黑" panose="020B0503020204020204" pitchFamily="34" charset="-122"/>
              </a:rPr>
              <a:t>复合正则化</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       前面讨论的正则化方法仅仅局限于一个正则化项的形式。由于不同正则化项的惩罚性质或者刻画的解空间不同，获得的解的性质也不同</a:t>
            </a:r>
            <a:endParaRPr lang="zh-CN" altLang="en-US" sz="1600" b="1">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       希望所获得的解同时满足多个正则化项的性质。这样，研究者提出所谓的多个不同性质的正则化项的叠加，形成复合正则化优化问题</a:t>
            </a:r>
            <a:endParaRPr lang="en-US" altLang="zh-CN" sz="1600" b="1">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rgbClr val="000066"/>
                </a:solidFill>
                <a:latin typeface="微软雅黑" panose="020B0503020204020204" pitchFamily="34" charset="-122"/>
                <a:ea typeface="微软雅黑" panose="020B0503020204020204" pitchFamily="34" charset="-122"/>
              </a:rPr>
              <a:t>例：</a:t>
            </a:r>
            <a:r>
              <a:rPr lang="en-US" altLang="zh-CN" sz="1600" b="1">
                <a:solidFill>
                  <a:srgbClr val="000066"/>
                </a:solidFill>
                <a:latin typeface="微软雅黑" panose="020B0503020204020204" pitchFamily="34" charset="-122"/>
                <a:ea typeface="微软雅黑" panose="020B0503020204020204" pitchFamily="34" charset="-122"/>
              </a:rPr>
              <a:t>TV</a:t>
            </a:r>
            <a:r>
              <a:rPr lang="zh-CN" altLang="en-US" sz="1600" b="1">
                <a:solidFill>
                  <a:srgbClr val="000066"/>
                </a:solidFill>
                <a:latin typeface="微软雅黑" panose="020B0503020204020204" pitchFamily="34" charset="-122"/>
                <a:ea typeface="微软雅黑" panose="020B0503020204020204" pitchFamily="34" charset="-122"/>
              </a:rPr>
              <a:t>分析先验和小波域分析先验的组合</a:t>
            </a:r>
            <a:r>
              <a:rPr lang="en-US" altLang="zh-CN" sz="1600" b="1">
                <a:solidFill>
                  <a:srgbClr val="000066"/>
                </a:solidFill>
                <a:latin typeface="微软雅黑" panose="020B0503020204020204" pitchFamily="34" charset="-122"/>
                <a:ea typeface="微软雅黑" panose="020B0503020204020204" pitchFamily="34" charset="-122"/>
              </a:rPr>
              <a:t>:</a:t>
            </a:r>
            <a:endParaRPr lang="en-US" altLang="zh-CN"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a:solidFill>
                  <a:srgbClr val="000066"/>
                </a:solidFill>
                <a:latin typeface="微软雅黑" panose="020B0503020204020204" pitchFamily="34" charset="-122"/>
                <a:ea typeface="微软雅黑" panose="020B0503020204020204" pitchFamily="34" charset="-122"/>
              </a:rPr>
              <a:t>TV</a:t>
            </a:r>
            <a:r>
              <a:rPr lang="zh-CN" altLang="en-US" sz="1600" b="1">
                <a:solidFill>
                  <a:srgbClr val="000066"/>
                </a:solidFill>
                <a:latin typeface="微软雅黑" panose="020B0503020204020204" pitchFamily="34" charset="-122"/>
                <a:ea typeface="微软雅黑" panose="020B0503020204020204" pitchFamily="34" charset="-122"/>
              </a:rPr>
              <a:t>分析先验倾向于分片光滑的解，而小波稀疏性倾向于“点状奇异性”，因此对于一些图像可以有望获得更优的结果</a:t>
            </a:r>
            <a:endParaRPr lang="zh-CN" altLang="en-US" sz="1600" b="1">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562735" y="2582545"/>
          <a:ext cx="3854450" cy="425450"/>
        </p:xfrm>
        <a:graphic>
          <a:graphicData uri="http://schemas.openxmlformats.org/presentationml/2006/ole">
            <mc:AlternateContent xmlns:mc="http://schemas.openxmlformats.org/markup-compatibility/2006">
              <mc:Choice xmlns:v="urn:schemas-microsoft-com:vml" Requires="v">
                <p:oleObj spid="_x0000_s55325" name="Equation" r:id="rId1" imgW="3855720" imgH="426720" progId="Equation.DSMT4">
                  <p:embed/>
                </p:oleObj>
              </mc:Choice>
              <mc:Fallback>
                <p:oleObj name="Equation" r:id="rId1" imgW="3855720" imgH="426720" progId="Equation.DSMT4">
                  <p:embed/>
                  <p:pic>
                    <p:nvPicPr>
                      <p:cNvPr id="0" name="图片 1"/>
                      <p:cNvPicPr/>
                      <p:nvPr/>
                    </p:nvPicPr>
                    <p:blipFill>
                      <a:blip r:embed="rId2"/>
                      <a:stretch>
                        <a:fillRect/>
                      </a:stretch>
                    </p:blipFill>
                    <p:spPr>
                      <a:xfrm>
                        <a:off x="1562735" y="2582545"/>
                        <a:ext cx="3854450" cy="4254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54040" y="3340186"/>
          <a:ext cx="4095225" cy="583394"/>
        </p:xfrm>
        <a:graphic>
          <a:graphicData uri="http://schemas.openxmlformats.org/presentationml/2006/ole">
            <mc:AlternateContent xmlns:mc="http://schemas.openxmlformats.org/markup-compatibility/2006">
              <mc:Choice xmlns:v="urn:schemas-microsoft-com:vml" Requires="v">
                <p:oleObj spid="_x0000_s55326" name="Equation" r:id="rId3" imgW="4537075" imgH="647700" progId="Equation.DSMT4">
                  <p:embed/>
                </p:oleObj>
              </mc:Choice>
              <mc:Fallback>
                <p:oleObj name="Equation" r:id="rId3" imgW="4537075" imgH="647700" progId="Equation.DSMT4">
                  <p:embed/>
                  <p:pic>
                    <p:nvPicPr>
                      <p:cNvPr id="0" name="图片 4"/>
                      <p:cNvPicPr/>
                      <p:nvPr/>
                    </p:nvPicPr>
                    <p:blipFill>
                      <a:blip r:embed="rId4"/>
                      <a:stretch>
                        <a:fillRect/>
                      </a:stretch>
                    </p:blipFill>
                    <p:spPr>
                      <a:xfrm>
                        <a:off x="1454040" y="3340186"/>
                        <a:ext cx="4095225" cy="583394"/>
                      </a:xfrm>
                      <a:prstGeom prst="rect">
                        <a:avLst/>
                      </a:prstGeom>
                    </p:spPr>
                  </p:pic>
                </p:oleObj>
              </mc:Fallback>
            </mc:AlternateContent>
          </a:graphicData>
        </a:graphic>
      </p:graphicFrame>
      <p:sp>
        <p:nvSpPr>
          <p:cNvPr id="8" name="文本框 7"/>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9BDB8F18-26AD-4643-A51F-D86C5C68906C}"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p:cNvSpPr txBox="1"/>
          <p:nvPr/>
        </p:nvSpPr>
        <p:spPr bwMode="auto">
          <a:xfrm>
            <a:off x="321408" y="397517"/>
            <a:ext cx="6393717" cy="434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退化模型与图像降质量</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下图表示原来亮度光滑或形状规则的图案变得不太规则了，从而产生了非线性的退化。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摄影胶片的光敏特性是根据胶片上留下的银密度为曝光量的对数函数来表示的，光敏特性除中段基本线性外，两端都是曲线，这样，原来线性变化的亮度变得不线性了。</a:t>
            </a:r>
            <a:endParaRPr lang="en-US" altLang="zh-CN" sz="1600" dirty="0">
              <a:solidFill>
                <a:schemeClr val="tx1"/>
              </a:solidFill>
              <a:latin typeface="微软雅黑" panose="020B0503020204020204" pitchFamily="34" charset="-122"/>
              <a:ea typeface="微软雅黑" panose="020B0503020204020204" pitchFamily="34" charset="-122"/>
            </a:endParaRPr>
          </a:p>
        </p:txBody>
      </p:sp>
      <p:pic>
        <p:nvPicPr>
          <p:cNvPr id="5" name="Picture 4" descr="a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562" y="1731391"/>
            <a:ext cx="25209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212" y="1731391"/>
            <a:ext cx="252095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1345791" y="3268385"/>
            <a:ext cx="904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原图像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4131616" y="3268385"/>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a:solidFill>
                  <a:schemeClr val="tx1"/>
                </a:solidFill>
                <a:latin typeface="微软雅黑" panose="020B0503020204020204" pitchFamily="34" charset="-122"/>
                <a:ea typeface="微软雅黑" panose="020B0503020204020204" pitchFamily="34" charset="-122"/>
              </a:rPr>
              <a:t>非线性退化的图像</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5542989" y="210043"/>
            <a:ext cx="800219" cy="276999"/>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退化模型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33452" y="111401"/>
            <a:ext cx="2382383" cy="369332"/>
          </a:xfrm>
          <a:prstGeom prst="rect">
            <a:avLst/>
          </a:prstGeom>
        </p:spPr>
        <p:txBody>
          <a:bodyPr wrap="none">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6.2</a:t>
            </a:r>
            <a:r>
              <a:rPr lang="zh-CN" altLang="en-US" b="1" dirty="0">
                <a:solidFill>
                  <a:srgbClr val="000000"/>
                </a:solidFill>
                <a:latin typeface="微软雅黑" panose="020B0503020204020204" pitchFamily="34" charset="-122"/>
                <a:ea typeface="微软雅黑" panose="020B0503020204020204" pitchFamily="34" charset="-122"/>
              </a:rPr>
              <a:t>图像模糊退化建模</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318B8706-A9BA-46DE-BCA0-D6673776E800}" type="datetime1">
              <a:rPr lang="zh-CN" altLang="en-US" smtClean="0"/>
            </a:fld>
            <a:endParaRPr lang="en-US" dirty="0"/>
          </a:p>
        </p:txBody>
      </p:sp>
      <p:sp>
        <p:nvSpPr>
          <p:cNvPr id="11" name="灯片编号占位符 10"/>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8"/>
          <p:cNvGraphicFramePr>
            <a:graphicFrameLocks noChangeAspect="1"/>
          </p:cNvGraphicFramePr>
          <p:nvPr/>
        </p:nvGraphicFramePr>
        <p:xfrm>
          <a:off x="1660525" y="672559"/>
          <a:ext cx="3387725" cy="484188"/>
        </p:xfrm>
        <a:graphic>
          <a:graphicData uri="http://schemas.openxmlformats.org/presentationml/2006/ole">
            <mc:AlternateContent xmlns:mc="http://schemas.openxmlformats.org/markup-compatibility/2006">
              <mc:Choice xmlns:v="urn:schemas-microsoft-com:vml" Requires="v">
                <p:oleObj spid="_x0000_s56377" name="Equation" r:id="rId1" imgW="2743200" imgH="392430" progId="Equation.DSMT4">
                  <p:embed/>
                </p:oleObj>
              </mc:Choice>
              <mc:Fallback>
                <p:oleObj name="Equation" r:id="rId1" imgW="2743200" imgH="39243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672559"/>
                        <a:ext cx="33877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object 2"/>
          <p:cNvSpPr txBox="1"/>
          <p:nvPr/>
        </p:nvSpPr>
        <p:spPr bwMode="auto">
          <a:xfrm>
            <a:off x="321408" y="574301"/>
            <a:ext cx="653659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挑战性在于设计快速复原算法。随着分裂</a:t>
            </a:r>
            <a:r>
              <a:rPr lang="en-US" altLang="zh-CN" sz="1600" b="1">
                <a:solidFill>
                  <a:schemeClr val="tx1"/>
                </a:solidFill>
                <a:latin typeface="微软雅黑" panose="020B0503020204020204" pitchFamily="34" charset="-122"/>
                <a:ea typeface="微软雅黑" panose="020B0503020204020204" pitchFamily="34" charset="-122"/>
              </a:rPr>
              <a:t>Bregman</a:t>
            </a:r>
            <a:r>
              <a:rPr lang="zh-CN" altLang="en-US" sz="1600" b="1">
                <a:solidFill>
                  <a:schemeClr val="tx1"/>
                </a:solidFill>
                <a:latin typeface="微软雅黑" panose="020B0503020204020204" pitchFamily="34" charset="-122"/>
                <a:ea typeface="微软雅黑" panose="020B0503020204020204" pitchFamily="34" charset="-122"/>
              </a:rPr>
              <a:t>迭代和交替方向乘子 </a:t>
            </a:r>
            <a:r>
              <a:rPr lang="en-US" altLang="zh-CN" sz="1600" b="1">
                <a:solidFill>
                  <a:schemeClr val="tx1"/>
                </a:solidFill>
                <a:latin typeface="微软雅黑" panose="020B0503020204020204" pitchFamily="34" charset="-122"/>
                <a:ea typeface="微软雅黑" panose="020B0503020204020204" pitchFamily="34" charset="-122"/>
              </a:rPr>
              <a:t>(ADMM)</a:t>
            </a:r>
            <a:r>
              <a:rPr lang="zh-CN" altLang="en-US" sz="1600" b="1">
                <a:solidFill>
                  <a:schemeClr val="tx1"/>
                </a:solidFill>
                <a:latin typeface="微软雅黑" panose="020B0503020204020204" pitchFamily="34" charset="-122"/>
                <a:ea typeface="微软雅黑" panose="020B0503020204020204" pitchFamily="34" charset="-122"/>
              </a:rPr>
              <a:t>等快速算法的出现，并不难求解</a:t>
            </a:r>
            <a:endParaRPr lang="en-US" altLang="zh-CN" sz="1600" b="1">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rgbClr val="000066"/>
                </a:solidFill>
                <a:latin typeface="微软雅黑" panose="020B0503020204020204" pitchFamily="34" charset="-122"/>
                <a:ea typeface="微软雅黑" panose="020B0503020204020204" pitchFamily="34" charset="-122"/>
              </a:rPr>
              <a:t>给出分裂</a:t>
            </a:r>
            <a:r>
              <a:rPr lang="en-US" altLang="zh-CN" sz="1600" b="1">
                <a:solidFill>
                  <a:srgbClr val="000066"/>
                </a:solidFill>
                <a:latin typeface="微软雅黑" panose="020B0503020204020204" pitchFamily="34" charset="-122"/>
                <a:ea typeface="微软雅黑" panose="020B0503020204020204" pitchFamily="34" charset="-122"/>
              </a:rPr>
              <a:t>Bregman</a:t>
            </a:r>
            <a:r>
              <a:rPr lang="zh-CN" altLang="en-US" sz="1600" b="1">
                <a:solidFill>
                  <a:srgbClr val="000066"/>
                </a:solidFill>
                <a:latin typeface="微软雅黑" panose="020B0503020204020204" pitchFamily="34" charset="-122"/>
                <a:ea typeface="微软雅黑" panose="020B0503020204020204" pitchFamily="34" charset="-122"/>
              </a:rPr>
              <a:t>迭代方法：</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rgbClr val="000066"/>
                </a:solidFill>
                <a:latin typeface="微软雅黑" panose="020B0503020204020204" pitchFamily="34" charset="-122"/>
                <a:ea typeface="微软雅黑" panose="020B0503020204020204" pitchFamily="34" charset="-122"/>
              </a:rPr>
              <a:t>引入辅助变量</a:t>
            </a:r>
            <a:r>
              <a:rPr lang="en-US" altLang="zh-CN" sz="1600" b="1">
                <a:solidFill>
                  <a:srgbClr val="000066"/>
                </a:solidFill>
                <a:latin typeface="微软雅黑" panose="020B0503020204020204" pitchFamily="34" charset="-122"/>
                <a:ea typeface="微软雅黑" panose="020B0503020204020204" pitchFamily="34" charset="-122"/>
              </a:rPr>
              <a:t>v</a:t>
            </a: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rgbClr val="000066"/>
                </a:solidFill>
                <a:latin typeface="微软雅黑" panose="020B0503020204020204" pitchFamily="34" charset="-122"/>
                <a:ea typeface="微软雅黑" panose="020B0503020204020204" pitchFamily="34" charset="-122"/>
              </a:rPr>
              <a:t>基于分裂</a:t>
            </a:r>
            <a:r>
              <a:rPr lang="en-US" altLang="zh-CN" sz="1600" b="1">
                <a:solidFill>
                  <a:srgbClr val="000066"/>
                </a:solidFill>
                <a:latin typeface="微软雅黑" panose="020B0503020204020204" pitchFamily="34" charset="-122"/>
                <a:ea typeface="微软雅黑" panose="020B0503020204020204" pitchFamily="34" charset="-122"/>
              </a:rPr>
              <a:t>Bregman</a:t>
            </a:r>
            <a:r>
              <a:rPr lang="zh-CN" altLang="en-US" sz="1600" b="1">
                <a:solidFill>
                  <a:srgbClr val="000066"/>
                </a:solidFill>
                <a:latin typeface="微软雅黑" panose="020B0503020204020204" pitchFamily="34" charset="-122"/>
                <a:ea typeface="微软雅黑" panose="020B0503020204020204" pitchFamily="34" charset="-122"/>
              </a:rPr>
              <a:t>迭代，转化为两步</a:t>
            </a:r>
            <a:endParaRPr lang="zh-CN" altLang="en-US"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308225" y="2305050"/>
          <a:ext cx="2241550" cy="481013"/>
        </p:xfrm>
        <a:graphic>
          <a:graphicData uri="http://schemas.openxmlformats.org/presentationml/2006/ole">
            <mc:AlternateContent xmlns:mc="http://schemas.openxmlformats.org/markup-compatibility/2006">
              <mc:Choice xmlns:v="urn:schemas-microsoft-com:vml" Requires="v">
                <p:oleObj spid="_x0000_s56378" name="Equation" r:id="rId3" imgW="2243455" imgH="483235" progId="Equation.DSMT4">
                  <p:embed/>
                </p:oleObj>
              </mc:Choice>
              <mc:Fallback>
                <p:oleObj name="Equation" r:id="rId3" imgW="2243455" imgH="483235" progId="Equation.DSMT4">
                  <p:embed/>
                  <p:pic>
                    <p:nvPicPr>
                      <p:cNvPr id="0" name="图片 1"/>
                      <p:cNvPicPr/>
                      <p:nvPr/>
                    </p:nvPicPr>
                    <p:blipFill>
                      <a:blip r:embed="rId4"/>
                      <a:stretch>
                        <a:fillRect/>
                      </a:stretch>
                    </p:blipFill>
                    <p:spPr>
                      <a:xfrm>
                        <a:off x="2308225" y="2305050"/>
                        <a:ext cx="2241550" cy="481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339850" y="3108182"/>
          <a:ext cx="4178300" cy="579437"/>
        </p:xfrm>
        <a:graphic>
          <a:graphicData uri="http://schemas.openxmlformats.org/presentationml/2006/ole">
            <mc:AlternateContent xmlns:mc="http://schemas.openxmlformats.org/markup-compatibility/2006">
              <mc:Choice xmlns:v="urn:schemas-microsoft-com:vml" Requires="v">
                <p:oleObj spid="_x0000_s56379" name="Equation" r:id="rId5" imgW="4180205" imgH="580390" progId="Equation.DSMT4">
                  <p:embed/>
                </p:oleObj>
              </mc:Choice>
              <mc:Fallback>
                <p:oleObj name="Equation" r:id="rId5" imgW="4180205" imgH="580390" progId="Equation.DSMT4">
                  <p:embed/>
                  <p:pic>
                    <p:nvPicPr>
                      <p:cNvPr id="0" name="图片 4"/>
                      <p:cNvPicPr/>
                      <p:nvPr/>
                    </p:nvPicPr>
                    <p:blipFill>
                      <a:blip r:embed="rId6"/>
                      <a:stretch>
                        <a:fillRect/>
                      </a:stretch>
                    </p:blipFill>
                    <p:spPr>
                      <a:xfrm>
                        <a:off x="1339850" y="3108182"/>
                        <a:ext cx="4178300" cy="57943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58090" y="4028374"/>
          <a:ext cx="4829175" cy="1033463"/>
        </p:xfrm>
        <a:graphic>
          <a:graphicData uri="http://schemas.openxmlformats.org/presentationml/2006/ole">
            <mc:AlternateContent xmlns:mc="http://schemas.openxmlformats.org/markup-compatibility/2006">
              <mc:Choice xmlns:v="urn:schemas-microsoft-com:vml" Requires="v">
                <p:oleObj spid="_x0000_s56380" name="Equation" r:id="rId7" imgW="4831080" imgH="1035050" progId="Equation.DSMT4">
                  <p:embed/>
                </p:oleObj>
              </mc:Choice>
              <mc:Fallback>
                <p:oleObj name="Equation" r:id="rId7" imgW="4831080" imgH="1035050" progId="Equation.DSMT4">
                  <p:embed/>
                  <p:pic>
                    <p:nvPicPr>
                      <p:cNvPr id="0" name="图片 10"/>
                      <p:cNvPicPr/>
                      <p:nvPr/>
                    </p:nvPicPr>
                    <p:blipFill>
                      <a:blip r:embed="rId8"/>
                      <a:stretch>
                        <a:fillRect/>
                      </a:stretch>
                    </p:blipFill>
                    <p:spPr>
                      <a:xfrm>
                        <a:off x="1158090" y="4028374"/>
                        <a:ext cx="4829175" cy="1033463"/>
                      </a:xfrm>
                      <a:prstGeom prst="rect">
                        <a:avLst/>
                      </a:prstGeom>
                    </p:spPr>
                  </p:pic>
                </p:oleObj>
              </mc:Fallback>
            </mc:AlternateContent>
          </a:graphicData>
        </a:graphic>
      </p:graphicFrame>
      <p:sp>
        <p:nvSpPr>
          <p:cNvPr id="12" name="文本框 1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3" name="日期占位符 12"/>
          <p:cNvSpPr>
            <a:spLocks noGrp="1"/>
          </p:cNvSpPr>
          <p:nvPr>
            <p:ph type="dt" sz="half" idx="10"/>
          </p:nvPr>
        </p:nvSpPr>
        <p:spPr/>
        <p:txBody>
          <a:bodyPr/>
          <a:lstStyle/>
          <a:p>
            <a:fld id="{F2397A91-2830-4184-B7F0-BC60EFAD692C}" type="datetime1">
              <a:rPr lang="zh-CN" altLang="en-US" smtClean="0"/>
            </a:fld>
            <a:endParaRPr lang="en-US" dirty="0"/>
          </a:p>
        </p:txBody>
      </p:sp>
      <p:sp>
        <p:nvSpPr>
          <p:cNvPr id="14" name="灯片编号占位符 13"/>
          <p:cNvSpPr>
            <a:spLocks noGrp="1"/>
          </p:cNvSpPr>
          <p:nvPr>
            <p:ph type="sldNum" sz="quarter" idx="12"/>
          </p:nvPr>
        </p:nvSpPr>
        <p:spPr/>
        <p:txBody>
          <a:bodyPr/>
          <a:lstStyle/>
          <a:p>
            <a:fld id="{48F63A3B-78C7-47BE-AE5E-E10140E04643}" type="slidenum">
              <a:rPr lang="en-US" smtClean="0"/>
            </a:fld>
            <a:endParaRPr lang="en-US" dirty="0"/>
          </a:p>
        </p:txBody>
      </p:sp>
      <p:sp>
        <p:nvSpPr>
          <p:cNvPr id="11" name="文本框 10"/>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8"/>
          <p:cNvGraphicFramePr>
            <a:graphicFrameLocks noChangeAspect="1"/>
          </p:cNvGraphicFramePr>
          <p:nvPr/>
        </p:nvGraphicFramePr>
        <p:xfrm>
          <a:off x="1660525" y="672559"/>
          <a:ext cx="3387725" cy="484188"/>
        </p:xfrm>
        <a:graphic>
          <a:graphicData uri="http://schemas.openxmlformats.org/presentationml/2006/ole">
            <mc:AlternateContent xmlns:mc="http://schemas.openxmlformats.org/markup-compatibility/2006">
              <mc:Choice xmlns:v="urn:schemas-microsoft-com:vml" Requires="v">
                <p:oleObj spid="_x0000_s57401" name="Equation" r:id="rId1" imgW="2743200" imgH="392430" progId="Equation.DSMT4">
                  <p:embed/>
                </p:oleObj>
              </mc:Choice>
              <mc:Fallback>
                <p:oleObj name="Equation" r:id="rId1" imgW="2743200" imgH="392430" progId="Equation.DSMT4">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525" y="672559"/>
                        <a:ext cx="33877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object 2"/>
          <p:cNvSpPr txBox="1"/>
          <p:nvPr/>
        </p:nvSpPr>
        <p:spPr bwMode="auto">
          <a:xfrm>
            <a:off x="321408" y="574301"/>
            <a:ext cx="653659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通过交替方向迭代，最小化过程可以表示为</a:t>
            </a:r>
            <a:endParaRPr lang="en-US" altLang="zh-CN" sz="1600" b="1">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a:solidFill>
                  <a:schemeClr val="tx1"/>
                </a:solidFill>
                <a:latin typeface="微软雅黑" panose="020B0503020204020204" pitchFamily="34" charset="-122"/>
                <a:ea typeface="微软雅黑" panose="020B0503020204020204" pitchFamily="34" charset="-122"/>
              </a:rPr>
              <a:t>其中</a:t>
            </a:r>
            <a:endParaRPr lang="en-US" altLang="zh-CN" sz="1600" b="1">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a:solidFill>
                  <a:schemeClr val="tx1"/>
                </a:solidFill>
                <a:latin typeface="微软雅黑" panose="020B0503020204020204" pitchFamily="34" charset="-122"/>
                <a:ea typeface="微软雅黑" panose="020B0503020204020204" pitchFamily="34" charset="-122"/>
              </a:rPr>
              <a:t>u-</a:t>
            </a:r>
            <a:r>
              <a:rPr lang="zh-CN" altLang="en-US" sz="1600" b="1">
                <a:solidFill>
                  <a:schemeClr val="tx1"/>
                </a:solidFill>
                <a:latin typeface="微软雅黑" panose="020B0503020204020204" pitchFamily="34" charset="-122"/>
                <a:ea typeface="微软雅黑" panose="020B0503020204020204" pitchFamily="34" charset="-122"/>
              </a:rPr>
              <a:t>问题对应一个关于的</a:t>
            </a:r>
            <a:r>
              <a:rPr lang="en-US" altLang="zh-CN" sz="1600" b="1">
                <a:solidFill>
                  <a:schemeClr val="tx1"/>
                </a:solidFill>
                <a:latin typeface="微软雅黑" panose="020B0503020204020204" pitchFamily="34" charset="-122"/>
                <a:ea typeface="微软雅黑" panose="020B0503020204020204" pitchFamily="34" charset="-122"/>
              </a:rPr>
              <a:t>TV</a:t>
            </a:r>
            <a:r>
              <a:rPr lang="zh-CN" altLang="en-US" sz="1600" b="1">
                <a:solidFill>
                  <a:schemeClr val="tx1"/>
                </a:solidFill>
                <a:latin typeface="微软雅黑" panose="020B0503020204020204" pitchFamily="34" charset="-122"/>
                <a:ea typeface="微软雅黑" panose="020B0503020204020204" pitchFamily="34" charset="-122"/>
              </a:rPr>
              <a:t>去模糊问题，</a:t>
            </a:r>
            <a:r>
              <a:rPr lang="en-US" altLang="zh-CN" sz="1600" b="1">
                <a:solidFill>
                  <a:schemeClr val="tx1"/>
                </a:solidFill>
                <a:latin typeface="微软雅黑" panose="020B0503020204020204" pitchFamily="34" charset="-122"/>
                <a:ea typeface="微软雅黑" panose="020B0503020204020204" pitchFamily="34" charset="-122"/>
              </a:rPr>
              <a:t>v-</a:t>
            </a:r>
            <a:r>
              <a:rPr lang="zh-CN" altLang="en-US" sz="1600" b="1">
                <a:solidFill>
                  <a:schemeClr val="tx1"/>
                </a:solidFill>
                <a:latin typeface="微软雅黑" panose="020B0503020204020204" pitchFamily="34" charset="-122"/>
                <a:ea typeface="微软雅黑" panose="020B0503020204020204" pitchFamily="34" charset="-122"/>
              </a:rPr>
              <a:t>问题对应一个去噪问题。 </a:t>
            </a:r>
            <a:endParaRPr lang="zh-CN" altLang="en-US" sz="1600" b="1">
              <a:solidFill>
                <a:schemeClr val="tx1"/>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65813" y="1567271"/>
          <a:ext cx="6523407" cy="1402080"/>
        </p:xfrm>
        <a:graphic>
          <a:graphicData uri="http://schemas.openxmlformats.org/presentationml/2006/ole">
            <mc:AlternateContent xmlns:mc="http://schemas.openxmlformats.org/markup-compatibility/2006">
              <mc:Choice xmlns:v="urn:schemas-microsoft-com:vml" Requires="v">
                <p:oleObj spid="_x0000_s57402" name="Equation" r:id="rId3" imgW="7226935" imgH="1554480" progId="Equation.DSMT4">
                  <p:embed/>
                </p:oleObj>
              </mc:Choice>
              <mc:Fallback>
                <p:oleObj name="Equation" r:id="rId3" imgW="7226935" imgH="1554480" progId="Equation.DSMT4">
                  <p:embed/>
                  <p:pic>
                    <p:nvPicPr>
                      <p:cNvPr id="0" name="图片 3"/>
                      <p:cNvPicPr/>
                      <p:nvPr/>
                    </p:nvPicPr>
                    <p:blipFill>
                      <a:blip r:embed="rId4"/>
                      <a:stretch>
                        <a:fillRect/>
                      </a:stretch>
                    </p:blipFill>
                    <p:spPr>
                      <a:xfrm>
                        <a:off x="265813" y="1567271"/>
                        <a:ext cx="6523407" cy="1402080"/>
                      </a:xfrm>
                      <a:prstGeom prst="rect">
                        <a:avLst/>
                      </a:prstGeom>
                    </p:spPr>
                  </p:pic>
                </p:oleObj>
              </mc:Fallback>
            </mc:AlternateContent>
          </a:graphicData>
        </a:graphic>
      </p:graphicFrame>
      <p:graphicFrame>
        <p:nvGraphicFramePr>
          <p:cNvPr id="11" name="对象 8"/>
          <p:cNvGraphicFramePr>
            <a:graphicFrameLocks noChangeAspect="1"/>
          </p:cNvGraphicFramePr>
          <p:nvPr/>
        </p:nvGraphicFramePr>
        <p:xfrm>
          <a:off x="2061845" y="3676651"/>
          <a:ext cx="711200" cy="520700"/>
        </p:xfrm>
        <a:graphic>
          <a:graphicData uri="http://schemas.openxmlformats.org/presentationml/2006/ole">
            <mc:AlternateContent xmlns:mc="http://schemas.openxmlformats.org/markup-compatibility/2006">
              <mc:Choice xmlns:v="urn:schemas-microsoft-com:vml" Requires="v">
                <p:oleObj spid="_x0000_s57403" name="Equation" r:id="rId5" imgW="723900" imgH="508000" progId="Equation.DSMT4">
                  <p:embed/>
                </p:oleObj>
              </mc:Choice>
              <mc:Fallback>
                <p:oleObj name="Equation" r:id="rId5" imgW="723900" imgH="508000" progId="Equation.DSMT4">
                  <p:embed/>
                  <p:pic>
                    <p:nvPicPr>
                      <p:cNvPr id="0"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845" y="3676651"/>
                        <a:ext cx="711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9"/>
          <p:cNvGraphicFramePr>
            <a:graphicFrameLocks noChangeAspect="1"/>
          </p:cNvGraphicFramePr>
          <p:nvPr/>
        </p:nvGraphicFramePr>
        <p:xfrm>
          <a:off x="3461287" y="3676651"/>
          <a:ext cx="1301750" cy="531812"/>
        </p:xfrm>
        <a:graphic>
          <a:graphicData uri="http://schemas.openxmlformats.org/presentationml/2006/ole">
            <mc:AlternateContent xmlns:mc="http://schemas.openxmlformats.org/markup-compatibility/2006">
              <mc:Choice xmlns:v="urn:schemas-microsoft-com:vml" Requires="v">
                <p:oleObj spid="_x0000_s57404" name="Equation" r:id="rId7" imgW="1304925" imgH="534035" progId="Equation.DSMT4">
                  <p:embed/>
                </p:oleObj>
              </mc:Choice>
              <mc:Fallback>
                <p:oleObj name="Equation" r:id="rId7" imgW="1304925" imgH="534035" progId="Equation.DSMT4">
                  <p:embed/>
                  <p:pic>
                    <p:nvPicPr>
                      <p:cNvPr id="0" name="图片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1287" y="3676651"/>
                        <a:ext cx="130175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3" name="日期占位符 12"/>
          <p:cNvSpPr>
            <a:spLocks noGrp="1"/>
          </p:cNvSpPr>
          <p:nvPr>
            <p:ph type="dt" sz="half" idx="10"/>
          </p:nvPr>
        </p:nvSpPr>
        <p:spPr/>
        <p:txBody>
          <a:bodyPr/>
          <a:lstStyle/>
          <a:p>
            <a:fld id="{18B7223A-7D6C-49A2-BD9E-E5A0471673AD}" type="datetime1">
              <a:rPr lang="zh-CN" altLang="en-US" smtClean="0"/>
            </a:fld>
            <a:endParaRPr lang="en-US" dirty="0"/>
          </a:p>
        </p:txBody>
      </p:sp>
      <p:sp>
        <p:nvSpPr>
          <p:cNvPr id="14" name="灯片编号占位符 13"/>
          <p:cNvSpPr>
            <a:spLocks noGrp="1"/>
          </p:cNvSpPr>
          <p:nvPr>
            <p:ph type="sldNum" sz="quarter" idx="12"/>
          </p:nvPr>
        </p:nvSpPr>
        <p:spPr/>
        <p:txBody>
          <a:bodyPr/>
          <a:lstStyle/>
          <a:p>
            <a:fld id="{48F63A3B-78C7-47BE-AE5E-E10140E04643}" type="slidenum">
              <a:rPr lang="en-US" smtClean="0"/>
            </a:fld>
            <a:endParaRPr lang="en-US" dirty="0"/>
          </a:p>
        </p:txBody>
      </p:sp>
      <p:sp>
        <p:nvSpPr>
          <p:cNvPr id="15" name="文本框 14"/>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object 2"/>
          <p:cNvSpPr txBox="1"/>
          <p:nvPr/>
        </p:nvSpPr>
        <p:spPr bwMode="auto">
          <a:xfrm>
            <a:off x="321408" y="574301"/>
            <a:ext cx="653659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形态成分正则化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2001</a:t>
            </a:r>
            <a:r>
              <a:rPr lang="zh-CN" altLang="en-US" sz="1600" b="1" dirty="0">
                <a:solidFill>
                  <a:schemeClr val="tx1"/>
                </a:solidFill>
                <a:latin typeface="微软雅黑" panose="020B0503020204020204" pitchFamily="34" charset="-122"/>
                <a:ea typeface="微软雅黑" panose="020B0503020204020204" pitchFamily="34" charset="-122"/>
              </a:rPr>
              <a:t>年</a:t>
            </a:r>
            <a:r>
              <a:rPr lang="en-US" altLang="zh-CN" sz="1600" b="1" dirty="0">
                <a:solidFill>
                  <a:schemeClr val="tx1"/>
                </a:solidFill>
                <a:latin typeface="微软雅黑" panose="020B0503020204020204" pitchFamily="34" charset="-122"/>
                <a:ea typeface="微软雅黑" panose="020B0503020204020204" pitchFamily="34" charset="-122"/>
              </a:rPr>
              <a:t>Meyer</a:t>
            </a:r>
            <a:r>
              <a:rPr lang="zh-CN" altLang="en-US" sz="1600" b="1" dirty="0">
                <a:solidFill>
                  <a:schemeClr val="tx1"/>
                </a:solidFill>
                <a:latin typeface="微软雅黑" panose="020B0503020204020204" pitchFamily="34" charset="-122"/>
                <a:ea typeface="微软雅黑" panose="020B0503020204020204" pitchFamily="34" charset="-122"/>
              </a:rPr>
              <a:t>提出“</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6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”模式的图像分解模型</a:t>
            </a:r>
            <a:r>
              <a:rPr lang="en-US" altLang="zh-CN" sz="1600" b="1" dirty="0">
                <a:solidFill>
                  <a:schemeClr val="tx1"/>
                </a:solidFill>
                <a:latin typeface="微软雅黑" panose="020B0503020204020204" pitchFamily="34" charset="-122"/>
                <a:ea typeface="微软雅黑" panose="020B0503020204020204" pitchFamily="34" charset="-122"/>
              </a:rPr>
              <a:t>[26]</a:t>
            </a:r>
            <a:r>
              <a:rPr lang="zh-CN" altLang="en-US" sz="1600" b="1" dirty="0">
                <a:solidFill>
                  <a:schemeClr val="tx1"/>
                </a:solidFill>
                <a:latin typeface="微软雅黑" panose="020B0503020204020204" pitchFamily="34" charset="-122"/>
                <a:ea typeface="微软雅黑" panose="020B0503020204020204" pitchFamily="34" charset="-122"/>
              </a:rPr>
              <a:t>，将图像建模为边缘卡通成分</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包括平滑与边缘轮廓等几何结构</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和纹理成分</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可以建立成分自适应正则化模型</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另一个思路式通过建立两个合成字典     和     </a:t>
            </a: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rgbClr val="000066"/>
                </a:solidFill>
                <a:latin typeface="微软雅黑" panose="020B0503020204020204" pitchFamily="34" charset="-122"/>
                <a:ea typeface="微软雅黑" panose="020B0503020204020204" pitchFamily="34" charset="-122"/>
              </a:rPr>
              <a:t>分别对应图像成分</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2701131" y="1817320"/>
          <a:ext cx="1382713" cy="385763"/>
        </p:xfrm>
        <a:graphic>
          <a:graphicData uri="http://schemas.openxmlformats.org/presentationml/2006/ole">
            <mc:AlternateContent xmlns:mc="http://schemas.openxmlformats.org/markup-compatibility/2006">
              <mc:Choice xmlns:v="urn:schemas-microsoft-com:vml" Requires="v">
                <p:oleObj spid="_x0000_s58439" name="Equation" r:id="rId1" imgW="1383665" imgH="387350" progId="Equation.DSMT4">
                  <p:embed/>
                </p:oleObj>
              </mc:Choice>
              <mc:Fallback>
                <p:oleObj name="Equation" r:id="rId1" imgW="1383665" imgH="387350" progId="Equation.DSMT4">
                  <p:embed/>
                  <p:pic>
                    <p:nvPicPr>
                      <p:cNvPr id="0" name="图片 1"/>
                      <p:cNvPicPr/>
                      <p:nvPr/>
                    </p:nvPicPr>
                    <p:blipFill>
                      <a:blip r:embed="rId2"/>
                      <a:stretch>
                        <a:fillRect/>
                      </a:stretch>
                    </p:blipFill>
                    <p:spPr>
                      <a:xfrm>
                        <a:off x="2701131" y="1817320"/>
                        <a:ext cx="1382713" cy="38576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539240" y="2712851"/>
          <a:ext cx="4276090" cy="516177"/>
        </p:xfrm>
        <a:graphic>
          <a:graphicData uri="http://schemas.openxmlformats.org/presentationml/2006/ole">
            <mc:AlternateContent xmlns:mc="http://schemas.openxmlformats.org/markup-compatibility/2006">
              <mc:Choice xmlns:v="urn:schemas-microsoft-com:vml" Requires="v">
                <p:oleObj spid="_x0000_s58440" name="Equation" r:id="rId3" imgW="4814570" imgH="582295" progId="Equation.DSMT4">
                  <p:embed/>
                </p:oleObj>
              </mc:Choice>
              <mc:Fallback>
                <p:oleObj name="Equation" r:id="rId3" imgW="4814570" imgH="582295" progId="Equation.DSMT4">
                  <p:embed/>
                  <p:pic>
                    <p:nvPicPr>
                      <p:cNvPr id="0" name="图片 4"/>
                      <p:cNvPicPr/>
                      <p:nvPr/>
                    </p:nvPicPr>
                    <p:blipFill>
                      <a:blip r:embed="rId4"/>
                      <a:stretch>
                        <a:fillRect/>
                      </a:stretch>
                    </p:blipFill>
                    <p:spPr>
                      <a:xfrm>
                        <a:off x="1539240" y="2712851"/>
                        <a:ext cx="4276090" cy="5161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589704" y="3258468"/>
          <a:ext cx="272132" cy="272132"/>
        </p:xfrm>
        <a:graphic>
          <a:graphicData uri="http://schemas.openxmlformats.org/presentationml/2006/ole">
            <mc:AlternateContent xmlns:mc="http://schemas.openxmlformats.org/markup-compatibility/2006">
              <mc:Choice xmlns:v="urn:schemas-microsoft-com:vml" Requires="v">
                <p:oleObj spid="_x0000_s58441" name="Equation" r:id="rId5" imgW="4876800" imgH="4876800" progId="Equation.DSMT4">
                  <p:embed/>
                </p:oleObj>
              </mc:Choice>
              <mc:Fallback>
                <p:oleObj name="Equation" r:id="rId5" imgW="4876800" imgH="4876800" progId="Equation.DSMT4">
                  <p:embed/>
                  <p:pic>
                    <p:nvPicPr>
                      <p:cNvPr id="0" name="图片 8"/>
                      <p:cNvPicPr/>
                      <p:nvPr/>
                    </p:nvPicPr>
                    <p:blipFill>
                      <a:blip r:embed="rId6"/>
                      <a:stretch>
                        <a:fillRect/>
                      </a:stretch>
                    </p:blipFill>
                    <p:spPr>
                      <a:xfrm>
                        <a:off x="3589704" y="3258468"/>
                        <a:ext cx="272132" cy="27213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119404" y="3258468"/>
          <a:ext cx="232065" cy="247536"/>
        </p:xfrm>
        <a:graphic>
          <a:graphicData uri="http://schemas.openxmlformats.org/presentationml/2006/ole">
            <mc:AlternateContent xmlns:mc="http://schemas.openxmlformats.org/markup-compatibility/2006">
              <mc:Choice xmlns:v="urn:schemas-microsoft-com:vml" Requires="v">
                <p:oleObj spid="_x0000_s58442" name="Equation" r:id="rId7" imgW="4572000" imgH="4876800" progId="Equation.DSMT4">
                  <p:embed/>
                </p:oleObj>
              </mc:Choice>
              <mc:Fallback>
                <p:oleObj name="Equation" r:id="rId7" imgW="4572000" imgH="4876800" progId="Equation.DSMT4">
                  <p:embed/>
                  <p:pic>
                    <p:nvPicPr>
                      <p:cNvPr id="0" name="图片 10"/>
                      <p:cNvPicPr/>
                      <p:nvPr/>
                    </p:nvPicPr>
                    <p:blipFill>
                      <a:blip r:embed="rId8"/>
                      <a:stretch>
                        <a:fillRect/>
                      </a:stretch>
                    </p:blipFill>
                    <p:spPr>
                      <a:xfrm>
                        <a:off x="4119404" y="3258468"/>
                        <a:ext cx="232065" cy="247536"/>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721106" y="3862801"/>
          <a:ext cx="1630363" cy="663575"/>
        </p:xfrm>
        <a:graphic>
          <a:graphicData uri="http://schemas.openxmlformats.org/presentationml/2006/ole">
            <mc:AlternateContent xmlns:mc="http://schemas.openxmlformats.org/markup-compatibility/2006">
              <mc:Choice xmlns:v="urn:schemas-microsoft-com:vml" Requires="v">
                <p:oleObj spid="_x0000_s58443" name="Equation" r:id="rId9" imgW="1631950" imgH="664210" progId="Equation.DSMT4">
                  <p:embed/>
                </p:oleObj>
              </mc:Choice>
              <mc:Fallback>
                <p:oleObj name="Equation" r:id="rId9" imgW="1631950" imgH="664210" progId="Equation.DSMT4">
                  <p:embed/>
                  <p:pic>
                    <p:nvPicPr>
                      <p:cNvPr id="0" name="图片 12"/>
                      <p:cNvPicPr/>
                      <p:nvPr/>
                    </p:nvPicPr>
                    <p:blipFill>
                      <a:blip r:embed="rId10"/>
                      <a:stretch>
                        <a:fillRect/>
                      </a:stretch>
                    </p:blipFill>
                    <p:spPr>
                      <a:xfrm>
                        <a:off x="2721106" y="3862801"/>
                        <a:ext cx="1630363" cy="663575"/>
                      </a:xfrm>
                      <a:prstGeom prst="rect">
                        <a:avLst/>
                      </a:prstGeom>
                    </p:spPr>
                  </p:pic>
                </p:oleObj>
              </mc:Fallback>
            </mc:AlternateContent>
          </a:graphicData>
        </a:graphic>
      </p:graphicFrame>
      <p:sp>
        <p:nvSpPr>
          <p:cNvPr id="14" name="文本框 13"/>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5" name="日期占位符 14"/>
          <p:cNvSpPr>
            <a:spLocks noGrp="1"/>
          </p:cNvSpPr>
          <p:nvPr>
            <p:ph type="dt" sz="half" idx="10"/>
          </p:nvPr>
        </p:nvSpPr>
        <p:spPr/>
        <p:txBody>
          <a:bodyPr/>
          <a:lstStyle/>
          <a:p>
            <a:fld id="{A615BF8F-0BFA-4619-BEE2-5B5B152B83C4}" type="datetime1">
              <a:rPr lang="zh-CN" altLang="en-US" smtClean="0"/>
            </a:fld>
            <a:endParaRPr lang="en-US" dirty="0"/>
          </a:p>
        </p:txBody>
      </p:sp>
      <p:sp>
        <p:nvSpPr>
          <p:cNvPr id="16" name="灯片编号占位符 15"/>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object 2"/>
          <p:cNvSpPr txBox="1"/>
          <p:nvPr/>
        </p:nvSpPr>
        <p:spPr bwMode="auto">
          <a:xfrm>
            <a:off x="321408" y="574301"/>
            <a:ext cx="6536592" cy="365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形态成分正则化</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借助于子字典对图像结构形态的分类稀疏表示能力，求解此模型在对图像形成稀疏表示的同时能够将其分解为卡通成分               与纹理成分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图像退化模型</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多形态稀疏性正则化的图像复原可建模为如下变分问题</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最小能量目标泛函，可恢复出高分辨率图像</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5814" y="123925"/>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6.5</a:t>
            </a:r>
            <a:r>
              <a:rPr lang="zh-CN" altLang="en-US" sz="1600" b="1" dirty="0">
                <a:solidFill>
                  <a:srgbClr val="000000"/>
                </a:solidFill>
                <a:latin typeface="微软雅黑" panose="020B0503020204020204" pitchFamily="34" charset="-122"/>
                <a:ea typeface="微软雅黑" panose="020B0503020204020204" pitchFamily="34" charset="-122"/>
              </a:rPr>
              <a:t>图像复原的正则化方法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4835384" y="1464280"/>
          <a:ext cx="827493" cy="283712"/>
        </p:xfrm>
        <a:graphic>
          <a:graphicData uri="http://schemas.openxmlformats.org/presentationml/2006/ole">
            <mc:AlternateContent xmlns:mc="http://schemas.openxmlformats.org/markup-compatibility/2006">
              <mc:Choice xmlns:v="urn:schemas-microsoft-com:vml" Requires="v">
                <p:oleObj spid="_x0000_s60487" name="Equation" r:id="rId1" imgW="554355" imgH="190500" progId="Equation.DSMT4">
                  <p:embed/>
                </p:oleObj>
              </mc:Choice>
              <mc:Fallback>
                <p:oleObj name="Equation" r:id="rId1" imgW="554355" imgH="190500" progId="Equation.DSMT4">
                  <p:embed/>
                  <p:pic>
                    <p:nvPicPr>
                      <p:cNvPr id="0" name="图片 3"/>
                      <p:cNvPicPr/>
                      <p:nvPr/>
                    </p:nvPicPr>
                    <p:blipFill>
                      <a:blip r:embed="rId2"/>
                      <a:stretch>
                        <a:fillRect/>
                      </a:stretch>
                    </p:blipFill>
                    <p:spPr>
                      <a:xfrm>
                        <a:off x="4835384" y="1464280"/>
                        <a:ext cx="827493" cy="28371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46123" y="1710956"/>
          <a:ext cx="793859" cy="292218"/>
        </p:xfrm>
        <a:graphic>
          <a:graphicData uri="http://schemas.openxmlformats.org/presentationml/2006/ole">
            <mc:AlternateContent xmlns:mc="http://schemas.openxmlformats.org/markup-compatibility/2006">
              <mc:Choice xmlns:v="urn:schemas-microsoft-com:vml" Requires="v">
                <p:oleObj spid="_x0000_s60488" name="Equation" r:id="rId3" imgW="516255" imgH="190500" progId="Equation.DSMT4">
                  <p:embed/>
                </p:oleObj>
              </mc:Choice>
              <mc:Fallback>
                <p:oleObj name="Equation" r:id="rId3" imgW="516255" imgH="190500" progId="Equation.DSMT4">
                  <p:embed/>
                  <p:pic>
                    <p:nvPicPr>
                      <p:cNvPr id="0" name="图片 6"/>
                      <p:cNvPicPr/>
                      <p:nvPr/>
                    </p:nvPicPr>
                    <p:blipFill>
                      <a:blip r:embed="rId4"/>
                      <a:stretch>
                        <a:fillRect/>
                      </a:stretch>
                    </p:blipFill>
                    <p:spPr>
                      <a:xfrm>
                        <a:off x="546123" y="1710956"/>
                        <a:ext cx="793859" cy="29221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310953" y="2160541"/>
          <a:ext cx="2524431" cy="309465"/>
        </p:xfrm>
        <a:graphic>
          <a:graphicData uri="http://schemas.openxmlformats.org/presentationml/2006/ole">
            <mc:AlternateContent xmlns:mc="http://schemas.openxmlformats.org/markup-compatibility/2006">
              <mc:Choice xmlns:v="urn:schemas-microsoft-com:vml" Requires="v">
                <p:oleObj spid="_x0000_s60489" name="Equation" r:id="rId5" imgW="1391285" imgH="170815" progId="Equation.DSMT4">
                  <p:embed/>
                </p:oleObj>
              </mc:Choice>
              <mc:Fallback>
                <p:oleObj name="Equation" r:id="rId5" imgW="1391285" imgH="170815" progId="Equation.DSMT4">
                  <p:embed/>
                  <p:pic>
                    <p:nvPicPr>
                      <p:cNvPr id="0" name="图片 7"/>
                      <p:cNvPicPr/>
                      <p:nvPr/>
                    </p:nvPicPr>
                    <p:blipFill>
                      <a:blip r:embed="rId6"/>
                      <a:stretch>
                        <a:fillRect/>
                      </a:stretch>
                    </p:blipFill>
                    <p:spPr>
                      <a:xfrm>
                        <a:off x="2310953" y="2160541"/>
                        <a:ext cx="2524431" cy="30946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303047" y="2949002"/>
          <a:ext cx="4573314" cy="446507"/>
        </p:xfrm>
        <a:graphic>
          <a:graphicData uri="http://schemas.openxmlformats.org/presentationml/2006/ole">
            <mc:AlternateContent xmlns:mc="http://schemas.openxmlformats.org/markup-compatibility/2006">
              <mc:Choice xmlns:v="urn:schemas-microsoft-com:vml" Requires="v">
                <p:oleObj spid="_x0000_s60490" name="Equation" r:id="rId7" imgW="3199130" imgH="313690" progId="Equation.DSMT4">
                  <p:embed/>
                </p:oleObj>
              </mc:Choice>
              <mc:Fallback>
                <p:oleObj name="Equation" r:id="rId7" imgW="3199130" imgH="313690" progId="Equation.DSMT4">
                  <p:embed/>
                  <p:pic>
                    <p:nvPicPr>
                      <p:cNvPr id="0" name="图片 8"/>
                      <p:cNvPicPr/>
                      <p:nvPr/>
                    </p:nvPicPr>
                    <p:blipFill>
                      <a:blip r:embed="rId8"/>
                      <a:stretch>
                        <a:fillRect/>
                      </a:stretch>
                    </p:blipFill>
                    <p:spPr>
                      <a:xfrm>
                        <a:off x="1303047" y="2949002"/>
                        <a:ext cx="4573314" cy="44650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175513" y="3766190"/>
          <a:ext cx="2506974" cy="363497"/>
        </p:xfrm>
        <a:graphic>
          <a:graphicData uri="http://schemas.openxmlformats.org/presentationml/2006/ole">
            <mc:AlternateContent xmlns:mc="http://schemas.openxmlformats.org/markup-compatibility/2006">
              <mc:Choice xmlns:v="urn:schemas-microsoft-com:vml" Requires="v">
                <p:oleObj spid="_x0000_s60491" name="Equation" r:id="rId9" imgW="1371600" imgH="200025" progId="Equation.DSMT4">
                  <p:embed/>
                </p:oleObj>
              </mc:Choice>
              <mc:Fallback>
                <p:oleObj name="Equation" r:id="rId9" imgW="1371600" imgH="200025" progId="Equation.DSMT4">
                  <p:embed/>
                  <p:pic>
                    <p:nvPicPr>
                      <p:cNvPr id="0" name="图片 9"/>
                      <p:cNvPicPr/>
                      <p:nvPr/>
                    </p:nvPicPr>
                    <p:blipFill>
                      <a:blip r:embed="rId10"/>
                      <a:stretch>
                        <a:fillRect/>
                      </a:stretch>
                    </p:blipFill>
                    <p:spPr>
                      <a:xfrm>
                        <a:off x="2175513" y="3766190"/>
                        <a:ext cx="2506974" cy="363497"/>
                      </a:xfrm>
                      <a:prstGeom prst="rect">
                        <a:avLst/>
                      </a:prstGeom>
                    </p:spPr>
                  </p:pic>
                </p:oleObj>
              </mc:Fallback>
            </mc:AlternateContent>
          </a:graphicData>
        </a:graphic>
      </p:graphicFrame>
      <p:sp>
        <p:nvSpPr>
          <p:cNvPr id="17" name="日期占位符 16"/>
          <p:cNvSpPr>
            <a:spLocks noGrp="1"/>
          </p:cNvSpPr>
          <p:nvPr>
            <p:ph type="dt" sz="half" idx="10"/>
          </p:nvPr>
        </p:nvSpPr>
        <p:spPr/>
        <p:txBody>
          <a:bodyPr/>
          <a:lstStyle/>
          <a:p>
            <a:fld id="{80ABFEAE-A50F-4097-B0EA-B74017B97DF0}" type="datetime1">
              <a:rPr lang="zh-CN" altLang="en-US" smtClean="0"/>
            </a:fld>
            <a:endParaRPr lang="en-US" dirty="0"/>
          </a:p>
        </p:txBody>
      </p:sp>
      <p:sp>
        <p:nvSpPr>
          <p:cNvPr id="18" name="灯片编号占位符 17"/>
          <p:cNvSpPr>
            <a:spLocks noGrp="1"/>
          </p:cNvSpPr>
          <p:nvPr>
            <p:ph type="sldNum" sz="quarter" idx="12"/>
          </p:nvPr>
        </p:nvSpPr>
        <p:spPr/>
        <p:txBody>
          <a:bodyPr/>
          <a:lstStyle/>
          <a:p>
            <a:fld id="{48F63A3B-78C7-47BE-AE5E-E10140E04643}" type="slidenum">
              <a:rPr lang="en-US" smtClean="0"/>
            </a:fld>
            <a:endParaRPr lang="en-US" dirty="0"/>
          </a:p>
        </p:txBody>
      </p:sp>
      <p:sp>
        <p:nvSpPr>
          <p:cNvPr id="12" name="文本框 11"/>
          <p:cNvSpPr txBox="1"/>
          <p:nvPr/>
        </p:nvSpPr>
        <p:spPr>
          <a:xfrm>
            <a:off x="5349519" y="196722"/>
            <a:ext cx="1214031" cy="30777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a:t>
            </a:r>
            <a:r>
              <a:rPr lang="zh-CN" altLang="en-US" sz="1400" b="1" dirty="0" smtClean="0">
                <a:solidFill>
                  <a:schemeClr val="bg1"/>
                </a:solidFill>
                <a:latin typeface="微软雅黑" panose="020B0503020204020204" pitchFamily="34" charset="-122"/>
                <a:ea typeface="微软雅黑" panose="020B0503020204020204" pitchFamily="34" charset="-122"/>
              </a:rPr>
              <a:t>复原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494926"/>
            <a:ext cx="6215917" cy="459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       对于图像复原甚至更广义的图像超分辨问题，可以从经典统计学的角度进行估计，常用的贝叶斯估计方法包括：</a:t>
            </a:r>
            <a:r>
              <a:rPr lang="zh-CN" altLang="en-US" sz="1600" dirty="0">
                <a:solidFill>
                  <a:srgbClr val="FF0000"/>
                </a:solidFill>
                <a:latin typeface="微软雅黑" panose="020B0503020204020204" pitchFamily="34" charset="-122"/>
                <a:ea typeface="微软雅黑" panose="020B0503020204020204" pitchFamily="34" charset="-122"/>
              </a:rPr>
              <a:t>最大似然估计</a:t>
            </a:r>
            <a:r>
              <a:rPr lang="en-US" altLang="zh-CN" sz="1600" dirty="0">
                <a:solidFill>
                  <a:srgbClr val="FF0000"/>
                </a:solidFill>
                <a:latin typeface="微软雅黑" panose="020B0503020204020204" pitchFamily="34" charset="-122"/>
                <a:ea typeface="微软雅黑" panose="020B0503020204020204" pitchFamily="34" charset="-122"/>
              </a:rPr>
              <a:t>(Maximum Likelihood; ML)</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最大后验估计</a:t>
            </a:r>
            <a:r>
              <a:rPr lang="en-US" altLang="zh-CN" sz="1600" dirty="0">
                <a:solidFill>
                  <a:srgbClr val="FF0000"/>
                </a:solidFill>
                <a:latin typeface="微软雅黑" panose="020B0503020204020204" pitchFamily="34" charset="-122"/>
                <a:ea typeface="微软雅黑" panose="020B0503020204020204" pitchFamily="34" charset="-122"/>
              </a:rPr>
              <a:t>(Maximum A Posterior; MAP)</a:t>
            </a:r>
            <a:endParaRPr lang="zh-CN" altLang="en-US" sz="1600" dirty="0">
              <a:solidFill>
                <a:srgbClr val="FF0000"/>
              </a:solidFill>
              <a:latin typeface="微软雅黑" panose="020B0503020204020204" pitchFamily="34" charset="-122"/>
              <a:ea typeface="微软雅黑" panose="020B0503020204020204" pitchFamily="34" charset="-122"/>
            </a:endParaRPr>
          </a:p>
          <a:p>
            <a:pPr marL="12700">
              <a:spcBef>
                <a:spcPts val="1600"/>
              </a:spcBef>
              <a:defRPr/>
            </a:pPr>
            <a:r>
              <a:rPr lang="zh-CN" altLang="en-US" sz="1600" dirty="0">
                <a:solidFill>
                  <a:srgbClr val="000066"/>
                </a:solidFill>
                <a:latin typeface="微软雅黑" panose="020B0503020204020204" pitchFamily="34" charset="-122"/>
                <a:ea typeface="微软雅黑" panose="020B0503020204020204" pitchFamily="34" charset="-122"/>
              </a:rPr>
              <a:t>最大似然</a:t>
            </a: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dirty="0">
                <a:solidFill>
                  <a:schemeClr val="tx1"/>
                </a:solidFill>
                <a:latin typeface="微软雅黑" panose="020B0503020204020204" pitchFamily="34" charset="-122"/>
                <a:ea typeface="微软雅黑" panose="020B0503020204020204" pitchFamily="34" charset="-122"/>
              </a:rPr>
              <a:t>考虑退化模型中的模糊图像 </a:t>
            </a:r>
            <a:r>
              <a:rPr lang="en-US" altLang="zh-CN" sz="1600" dirty="0">
                <a:solidFill>
                  <a:schemeClr val="tx1"/>
                </a:solidFill>
                <a:latin typeface="微软雅黑" panose="020B0503020204020204" pitchFamily="34" charset="-122"/>
                <a:ea typeface="微软雅黑" panose="020B0503020204020204" pitchFamily="34" charset="-122"/>
              </a:rPr>
              <a:t>f </a:t>
            </a:r>
            <a:r>
              <a:rPr lang="zh-CN" altLang="en-US" sz="1600" dirty="0">
                <a:solidFill>
                  <a:schemeClr val="tx1"/>
                </a:solidFill>
                <a:latin typeface="微软雅黑" panose="020B0503020204020204" pitchFamily="34" charset="-122"/>
                <a:ea typeface="微软雅黑" panose="020B0503020204020204" pitchFamily="34" charset="-122"/>
              </a:rPr>
              <a:t>恢复清晰图像</a:t>
            </a:r>
            <a:r>
              <a:rPr lang="en-US" altLang="zh-CN" sz="1600" dirty="0">
                <a:solidFill>
                  <a:schemeClr val="tx1"/>
                </a:solidFill>
                <a:latin typeface="微软雅黑" panose="020B0503020204020204" pitchFamily="34" charset="-122"/>
                <a:ea typeface="微软雅黑" panose="020B0503020204020204" pitchFamily="34" charset="-122"/>
              </a:rPr>
              <a:t>u</a:t>
            </a:r>
            <a:r>
              <a:rPr lang="zh-CN" altLang="en-US" sz="1600" dirty="0">
                <a:solidFill>
                  <a:schemeClr val="tx1"/>
                </a:solidFill>
                <a:latin typeface="微软雅黑" panose="020B0503020204020204" pitchFamily="34" charset="-122"/>
                <a:ea typeface="微软雅黑" panose="020B0503020204020204" pitchFamily="34" charset="-122"/>
              </a:rPr>
              <a:t>的</a:t>
            </a:r>
            <a:r>
              <a:rPr lang="en-US" altLang="zh-CN" sz="1600" dirty="0">
                <a:solidFill>
                  <a:schemeClr val="tx1"/>
                </a:solidFill>
                <a:latin typeface="微软雅黑" panose="020B0503020204020204" pitchFamily="34" charset="-122"/>
                <a:ea typeface="微软雅黑" panose="020B0503020204020204" pitchFamily="34" charset="-122"/>
              </a:rPr>
              <a:t>ML</a:t>
            </a:r>
            <a:r>
              <a:rPr lang="zh-CN" altLang="en-US" sz="1600" dirty="0">
                <a:solidFill>
                  <a:schemeClr val="tx1"/>
                </a:solidFill>
                <a:latin typeface="微软雅黑" panose="020B0503020204020204" pitchFamily="34" charset="-122"/>
                <a:ea typeface="微软雅黑" panose="020B0503020204020204" pitchFamily="34" charset="-122"/>
              </a:rPr>
              <a:t>估计。假设噪声向量</a:t>
            </a:r>
            <a:r>
              <a:rPr lang="en-US" altLang="zh-CN" sz="1600" dirty="0">
                <a:solidFill>
                  <a:schemeClr val="tx1"/>
                </a:solidFill>
                <a:latin typeface="微软雅黑" panose="020B0503020204020204" pitchFamily="34" charset="-122"/>
                <a:ea typeface="微软雅黑" panose="020B0503020204020204" pitchFamily="34" charset="-122"/>
              </a:rPr>
              <a:t>n </a:t>
            </a:r>
            <a:r>
              <a:rPr lang="zh-CN" altLang="en-US" sz="1600" dirty="0">
                <a:solidFill>
                  <a:schemeClr val="tx1"/>
                </a:solidFill>
                <a:latin typeface="微软雅黑" panose="020B0503020204020204" pitchFamily="34" charset="-122"/>
                <a:ea typeface="微软雅黑" panose="020B0503020204020204" pitchFamily="34" charset="-122"/>
              </a:rPr>
              <a:t>服从多元正态分布 </a:t>
            </a:r>
            <a:endParaRPr lang="zh-CN" altLang="en-US" sz="1600" dirty="0">
              <a:solidFill>
                <a:schemeClr val="tx1"/>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12700">
              <a:spcBef>
                <a:spcPts val="1600"/>
              </a:spcBef>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dirty="0">
                <a:solidFill>
                  <a:srgbClr val="000066"/>
                </a:solidFill>
                <a:latin typeface="微软雅黑" panose="020B0503020204020204" pitchFamily="34" charset="-122"/>
                <a:ea typeface="微软雅黑" panose="020B0503020204020204" pitchFamily="34" charset="-122"/>
              </a:rPr>
              <a:t>ML </a:t>
            </a:r>
            <a:r>
              <a:rPr lang="zh-CN" altLang="en-US" sz="1600" dirty="0">
                <a:solidFill>
                  <a:srgbClr val="000066"/>
                </a:solidFill>
                <a:latin typeface="微软雅黑" panose="020B0503020204020204" pitchFamily="34" charset="-122"/>
                <a:ea typeface="微软雅黑" panose="020B0503020204020204" pitchFamily="34" charset="-122"/>
              </a:rPr>
              <a:t>估计等价为加权最小二乘估计</a:t>
            </a:r>
            <a:endParaRPr lang="zh-CN" altLang="en-US" sz="1600"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74993" y="14723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6.6 </a:t>
            </a:r>
            <a:r>
              <a:rPr lang="zh-CN" altLang="en-US" sz="1600" b="1" dirty="0">
                <a:solidFill>
                  <a:srgbClr val="000000"/>
                </a:solidFill>
                <a:latin typeface="微软雅黑" panose="020B0503020204020204" pitchFamily="34" charset="-122"/>
                <a:ea typeface="微软雅黑" panose="020B0503020204020204" pitchFamily="34" charset="-122"/>
              </a:rPr>
              <a:t>贝叶斯推断</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630679" y="2909253"/>
          <a:ext cx="4298819" cy="1775777"/>
        </p:xfrm>
        <a:graphic>
          <a:graphicData uri="http://schemas.openxmlformats.org/presentationml/2006/ole">
            <mc:AlternateContent xmlns:mc="http://schemas.openxmlformats.org/markup-compatibility/2006">
              <mc:Choice xmlns:v="urn:schemas-microsoft-com:vml" Requires="v">
                <p:oleObj spid="_x0000_s59407" name="Equation" r:id="rId1" imgW="88392000" imgH="36576000" progId="Equation.DSMT4">
                  <p:embed/>
                </p:oleObj>
              </mc:Choice>
              <mc:Fallback>
                <p:oleObj name="Equation" r:id="rId1" imgW="88392000" imgH="36576000" progId="Equation.DSMT4">
                  <p:embed/>
                  <p:pic>
                    <p:nvPicPr>
                      <p:cNvPr id="0" name="图片 1"/>
                      <p:cNvPicPr/>
                      <p:nvPr/>
                    </p:nvPicPr>
                    <p:blipFill>
                      <a:blip r:embed="rId2"/>
                      <a:stretch>
                        <a:fillRect/>
                      </a:stretch>
                    </p:blipFill>
                    <p:spPr>
                      <a:xfrm>
                        <a:off x="1630679" y="2909253"/>
                        <a:ext cx="4298819" cy="1775777"/>
                      </a:xfrm>
                      <a:prstGeom prst="rect">
                        <a:avLst/>
                      </a:prstGeom>
                    </p:spPr>
                  </p:pic>
                </p:oleObj>
              </mc:Fallback>
            </mc:AlternateContent>
          </a:graphicData>
        </a:graphic>
      </p:graphicFrame>
      <p:sp>
        <p:nvSpPr>
          <p:cNvPr id="7" name="日期占位符 6"/>
          <p:cNvSpPr>
            <a:spLocks noGrp="1"/>
          </p:cNvSpPr>
          <p:nvPr>
            <p:ph type="dt" sz="half" idx="10"/>
          </p:nvPr>
        </p:nvSpPr>
        <p:spPr/>
        <p:txBody>
          <a:bodyPr/>
          <a:lstStyle/>
          <a:p>
            <a:fld id="{380C7068-3369-435B-BB71-406627EFBA46}" type="datetime1">
              <a:rPr lang="zh-CN" altLang="en-US" smtClean="0"/>
            </a:fld>
            <a:endParaRPr lang="en-US" dirty="0"/>
          </a:p>
        </p:txBody>
      </p:sp>
      <p:sp>
        <p:nvSpPr>
          <p:cNvPr id="8" name="灯片编号占位符 7"/>
          <p:cNvSpPr>
            <a:spLocks noGrp="1"/>
          </p:cNvSpPr>
          <p:nvPr>
            <p:ph type="sldNum" sz="quarter" idx="12"/>
          </p:nvPr>
        </p:nvSpPr>
        <p:spPr/>
        <p:txBody>
          <a:bodyPr/>
          <a:lstStyle/>
          <a:p>
            <a:fld id="{48F63A3B-78C7-47BE-AE5E-E10140E04643}" type="slidenum">
              <a:rPr lang="en-US" smtClean="0"/>
            </a:fld>
            <a:endParaRPr lang="en-US" dirty="0"/>
          </a:p>
        </p:txBody>
      </p:sp>
      <p:sp>
        <p:nvSpPr>
          <p:cNvPr id="9" name="文本框 8"/>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贝叶斯方法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最大后验</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将信号恢复重建看作一个</a:t>
            </a:r>
            <a:r>
              <a:rPr lang="en-US" altLang="zh-CN" sz="1600" b="1" dirty="0">
                <a:solidFill>
                  <a:schemeClr val="tx1"/>
                </a:solidFill>
                <a:latin typeface="微软雅黑" panose="020B0503020204020204" pitchFamily="34" charset="-122"/>
                <a:ea typeface="微软雅黑" panose="020B0503020204020204" pitchFamily="34" charset="-122"/>
              </a:rPr>
              <a:t>Bayesian</a:t>
            </a:r>
            <a:r>
              <a:rPr lang="zh-CN" altLang="en-US" sz="1600" b="1" dirty="0">
                <a:solidFill>
                  <a:schemeClr val="tx1"/>
                </a:solidFill>
                <a:latin typeface="微软雅黑" panose="020B0503020204020204" pitchFamily="34" charset="-122"/>
                <a:ea typeface="微软雅黑" panose="020B0503020204020204" pitchFamily="34" charset="-122"/>
              </a:rPr>
              <a:t>统计推断问题，根据贝叶斯公式和最大后验概率准则，恢复图像 </a:t>
            </a:r>
            <a:r>
              <a:rPr lang="en-US" altLang="zh-CN" sz="16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chemeClr val="tx1"/>
                </a:solidFill>
                <a:latin typeface="微软雅黑" panose="020B0503020204020204" pitchFamily="34" charset="-122"/>
                <a:ea typeface="微软雅黑" panose="020B0503020204020204" pitchFamily="34" charset="-122"/>
              </a:rPr>
              <a:t>的</a:t>
            </a:r>
            <a:r>
              <a:rPr lang="en-US" altLang="zh-CN" sz="1600" b="1" dirty="0">
                <a:solidFill>
                  <a:schemeClr val="tx1"/>
                </a:solidFill>
                <a:latin typeface="微软雅黑" panose="020B0503020204020204" pitchFamily="34" charset="-122"/>
                <a:ea typeface="微软雅黑" panose="020B0503020204020204" pitchFamily="34" charset="-122"/>
              </a:rPr>
              <a:t>MAP</a:t>
            </a:r>
            <a:r>
              <a:rPr lang="zh-CN" altLang="en-US" sz="1600" b="1" dirty="0">
                <a:solidFill>
                  <a:schemeClr val="tx1"/>
                </a:solidFill>
                <a:latin typeface="微软雅黑" panose="020B0503020204020204" pitchFamily="34" charset="-122"/>
                <a:ea typeface="微软雅黑" panose="020B0503020204020204" pitchFamily="34" charset="-122"/>
              </a:rPr>
              <a:t>估计为</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2463" y="110966"/>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6.6 </a:t>
            </a:r>
            <a:r>
              <a:rPr lang="zh-CN" altLang="en-US" sz="1600" b="1" dirty="0">
                <a:solidFill>
                  <a:srgbClr val="000000"/>
                </a:solidFill>
                <a:latin typeface="微软雅黑" panose="020B0503020204020204" pitchFamily="34" charset="-122"/>
                <a:ea typeface="微软雅黑" panose="020B0503020204020204" pitchFamily="34" charset="-122"/>
              </a:rPr>
              <a:t>贝叶斯推断</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958558" y="1896133"/>
          <a:ext cx="3048852" cy="2279306"/>
        </p:xfrm>
        <a:graphic>
          <a:graphicData uri="http://schemas.openxmlformats.org/presentationml/2006/ole">
            <mc:AlternateContent xmlns:mc="http://schemas.openxmlformats.org/markup-compatibility/2006">
              <mc:Choice xmlns:v="urn:schemas-microsoft-com:vml" Requires="v">
                <p:oleObj spid="_x0000_s61455" name="Equation" r:id="rId1" imgW="3467100" imgH="2592070" progId="Equation.DSMT4">
                  <p:embed/>
                </p:oleObj>
              </mc:Choice>
              <mc:Fallback>
                <p:oleObj name="Equation" r:id="rId1" imgW="3467100" imgH="2592070" progId="Equation.DSMT4">
                  <p:embed/>
                  <p:pic>
                    <p:nvPicPr>
                      <p:cNvPr id="0" name="图片 1"/>
                      <p:cNvPicPr/>
                      <p:nvPr/>
                    </p:nvPicPr>
                    <p:blipFill>
                      <a:blip r:embed="rId2"/>
                      <a:stretch>
                        <a:fillRect/>
                      </a:stretch>
                    </p:blipFill>
                    <p:spPr>
                      <a:xfrm>
                        <a:off x="1958558" y="1896133"/>
                        <a:ext cx="3048852" cy="2279306"/>
                      </a:xfrm>
                      <a:prstGeom prst="rect">
                        <a:avLst/>
                      </a:prstGeom>
                    </p:spPr>
                  </p:pic>
                </p:oleObj>
              </mc:Fallback>
            </mc:AlternateContent>
          </a:graphicData>
        </a:graphic>
      </p:graphicFrame>
      <p:sp>
        <p:nvSpPr>
          <p:cNvPr id="7" name="矩形 19"/>
          <p:cNvSpPr>
            <a:spLocks noChangeArrowheads="1"/>
          </p:cNvSpPr>
          <p:nvPr/>
        </p:nvSpPr>
        <p:spPr bwMode="auto">
          <a:xfrm>
            <a:off x="3087002" y="446949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zh-CN" sz="1600" b="1">
                <a:solidFill>
                  <a:srgbClr val="000066"/>
                </a:solidFill>
                <a:latin typeface="微软雅黑" panose="020B0503020204020204" pitchFamily="34" charset="-122"/>
                <a:ea typeface="微软雅黑" panose="020B0503020204020204" pitchFamily="34" charset="-122"/>
              </a:rPr>
              <a:t>似然函数</a:t>
            </a:r>
            <a:endParaRPr lang="zh-CN" altLang="en-US" sz="1600" b="1">
              <a:solidFill>
                <a:srgbClr val="000066"/>
              </a:solidFill>
              <a:latin typeface="微软雅黑" panose="020B0503020204020204" pitchFamily="34" charset="-122"/>
              <a:ea typeface="微软雅黑" panose="020B0503020204020204" pitchFamily="34" charset="-122"/>
            </a:endParaRPr>
          </a:p>
        </p:txBody>
      </p:sp>
      <p:sp>
        <p:nvSpPr>
          <p:cNvPr id="8" name="矩形 21"/>
          <p:cNvSpPr>
            <a:spLocks noChangeArrowheads="1"/>
          </p:cNvSpPr>
          <p:nvPr/>
        </p:nvSpPr>
        <p:spPr bwMode="auto">
          <a:xfrm>
            <a:off x="4445405" y="446949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华文中宋" panose="02010600040101010101" pitchFamily="2" charset="-122"/>
                <a:ea typeface="华文中宋" panose="02010600040101010101" pitchFamily="2" charset="-122"/>
              </a:defRPr>
            </a:lvl2pPr>
            <a:lvl3pPr marL="1143000" indent="-228600">
              <a:spcBef>
                <a:spcPct val="20000"/>
              </a:spcBef>
              <a:buClr>
                <a:schemeClr val="tx1"/>
              </a:buClr>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zh-CN" sz="1600" b="1" dirty="0">
                <a:solidFill>
                  <a:srgbClr val="000066"/>
                </a:solidFill>
                <a:latin typeface="微软雅黑" panose="020B0503020204020204" pitchFamily="34" charset="-122"/>
                <a:ea typeface="微软雅黑" panose="020B0503020204020204" pitchFamily="34" charset="-122"/>
              </a:rPr>
              <a:t>先验概率</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429000" y="4108420"/>
            <a:ext cx="602866" cy="361077"/>
            <a:chOff x="3429000" y="4108420"/>
            <a:chExt cx="602866" cy="361077"/>
          </a:xfrm>
        </p:grpSpPr>
        <p:cxnSp>
          <p:nvCxnSpPr>
            <p:cNvPr id="9" name="直接箭头连接符 8"/>
            <p:cNvCxnSpPr>
              <a:endCxn id="7" idx="0"/>
            </p:cNvCxnSpPr>
            <p:nvPr/>
          </p:nvCxnSpPr>
          <p:spPr>
            <a:xfrm flipH="1">
              <a:off x="3589704" y="4108420"/>
              <a:ext cx="84908" cy="36107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429000" y="4108420"/>
              <a:ext cx="60286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42229" y="4108420"/>
            <a:ext cx="405878" cy="361077"/>
            <a:chOff x="3625989" y="4108420"/>
            <a:chExt cx="405878" cy="361077"/>
          </a:xfrm>
        </p:grpSpPr>
        <p:cxnSp>
          <p:nvCxnSpPr>
            <p:cNvPr id="14" name="直接箭头连接符 13"/>
            <p:cNvCxnSpPr>
              <a:endCxn id="8" idx="0"/>
            </p:cNvCxnSpPr>
            <p:nvPr/>
          </p:nvCxnSpPr>
          <p:spPr>
            <a:xfrm>
              <a:off x="3783351" y="4108420"/>
              <a:ext cx="248516" cy="36107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25989" y="4108420"/>
              <a:ext cx="405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日期占位符 18"/>
          <p:cNvSpPr>
            <a:spLocks noGrp="1"/>
          </p:cNvSpPr>
          <p:nvPr>
            <p:ph type="dt" sz="half" idx="10"/>
          </p:nvPr>
        </p:nvSpPr>
        <p:spPr/>
        <p:txBody>
          <a:bodyPr/>
          <a:lstStyle/>
          <a:p>
            <a:fld id="{E66E0B63-3F02-415B-87A8-82CDBE538E2A}" type="datetime1">
              <a:rPr lang="zh-CN" altLang="en-US" smtClean="0"/>
            </a:fld>
            <a:endParaRPr lang="en-US" dirty="0"/>
          </a:p>
        </p:txBody>
      </p:sp>
      <p:sp>
        <p:nvSpPr>
          <p:cNvPr id="20" name="灯片编号占位符 19"/>
          <p:cNvSpPr>
            <a:spLocks noGrp="1"/>
          </p:cNvSpPr>
          <p:nvPr>
            <p:ph type="sldNum" sz="quarter" idx="12"/>
          </p:nvPr>
        </p:nvSpPr>
        <p:spPr/>
        <p:txBody>
          <a:bodyPr/>
          <a:lstStyle/>
          <a:p>
            <a:fld id="{48F63A3B-78C7-47BE-AE5E-E10140E04643}" type="slidenum">
              <a:rPr lang="en-US" smtClean="0"/>
            </a:fld>
            <a:endParaRPr lang="en-US" dirty="0"/>
          </a:p>
        </p:txBody>
      </p:sp>
      <p:sp>
        <p:nvSpPr>
          <p:cNvPr id="16" name="文本框 15"/>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贝叶斯方法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450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当图像模型取为</a:t>
            </a:r>
            <a:r>
              <a:rPr lang="en-US" altLang="zh-CN" sz="1600" b="1" dirty="0">
                <a:solidFill>
                  <a:srgbClr val="000066"/>
                </a:solidFill>
                <a:latin typeface="微软雅黑" panose="020B0503020204020204" pitchFamily="34" charset="-122"/>
                <a:ea typeface="微软雅黑" panose="020B0503020204020204" pitchFamily="34" charset="-122"/>
              </a:rPr>
              <a:t>MRF</a:t>
            </a:r>
            <a:r>
              <a:rPr lang="zh-CN" altLang="en-US" sz="1600" b="1" dirty="0">
                <a:solidFill>
                  <a:srgbClr val="000066"/>
                </a:solidFill>
                <a:latin typeface="微软雅黑" panose="020B0503020204020204" pitchFamily="34" charset="-122"/>
                <a:ea typeface="微软雅黑" panose="020B0503020204020204" pitchFamily="34" charset="-122"/>
              </a:rPr>
              <a:t>时，</a:t>
            </a:r>
            <a:r>
              <a:rPr lang="en-US" altLang="zh-CN" sz="1600" b="1" dirty="0">
                <a:solidFill>
                  <a:srgbClr val="000066"/>
                </a:solidFill>
                <a:latin typeface="微软雅黑" panose="020B0503020204020204" pitchFamily="34" charset="-122"/>
                <a:ea typeface="微软雅黑" panose="020B0503020204020204" pitchFamily="34" charset="-122"/>
              </a:rPr>
              <a:t>P(u)</a:t>
            </a:r>
            <a:r>
              <a:rPr lang="zh-CN" altLang="en-US" sz="1600" b="1" dirty="0">
                <a:solidFill>
                  <a:srgbClr val="000066"/>
                </a:solidFill>
                <a:latin typeface="微软雅黑" panose="020B0503020204020204" pitchFamily="34" charset="-122"/>
                <a:ea typeface="微软雅黑" panose="020B0503020204020204" pitchFamily="34" charset="-122"/>
              </a:rPr>
              <a:t>可以用</a:t>
            </a:r>
            <a:r>
              <a:rPr lang="en-US" altLang="zh-CN" sz="1600" b="1" dirty="0">
                <a:solidFill>
                  <a:srgbClr val="000066"/>
                </a:solidFill>
                <a:latin typeface="微软雅黑" panose="020B0503020204020204" pitchFamily="34" charset="-122"/>
                <a:ea typeface="微软雅黑" panose="020B0503020204020204" pitchFamily="34" charset="-122"/>
              </a:rPr>
              <a:t>Gibbs</a:t>
            </a:r>
            <a:r>
              <a:rPr lang="zh-CN" altLang="en-US" sz="1600" b="1" dirty="0">
                <a:solidFill>
                  <a:srgbClr val="000066"/>
                </a:solidFill>
                <a:latin typeface="微软雅黑" panose="020B0503020204020204" pitchFamily="34" charset="-122"/>
                <a:ea typeface="微软雅黑" panose="020B0503020204020204" pitchFamily="34" charset="-122"/>
              </a:rPr>
              <a:t>概率密度函数表示：</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2700">
              <a:spcBef>
                <a:spcPts val="1200"/>
              </a:spcBef>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配分函数</a:t>
            </a:r>
            <a:r>
              <a:rPr lang="en-US" altLang="zh-CN" sz="1600" b="1" dirty="0">
                <a:solidFill>
                  <a:schemeClr val="tx1"/>
                </a:solidFill>
                <a:latin typeface="微软雅黑" panose="020B0503020204020204" pitchFamily="34" charset="-122"/>
                <a:ea typeface="微软雅黑" panose="020B0503020204020204" pitchFamily="34" charset="-122"/>
              </a:rPr>
              <a:t>Z</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能量函数</a:t>
            </a:r>
            <a:r>
              <a:rPr lang="en-US" altLang="zh-CN" sz="1600" b="1" dirty="0">
                <a:solidFill>
                  <a:schemeClr val="tx1"/>
                </a:solidFill>
                <a:latin typeface="微软雅黑" panose="020B0503020204020204" pitchFamily="34" charset="-122"/>
                <a:ea typeface="微软雅黑" panose="020B0503020204020204" pitchFamily="34" charset="-122"/>
              </a:rPr>
              <a:t>U(u)</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a:spcBef>
                <a:spcPts val="1200"/>
              </a:spcBef>
              <a:defRPr/>
            </a:pPr>
            <a:r>
              <a:rPr lang="zh-CN" altLang="en-US" sz="1600" b="1" dirty="0">
                <a:solidFill>
                  <a:schemeClr val="tx1"/>
                </a:solidFill>
                <a:latin typeface="微软雅黑" panose="020B0503020204020204" pitchFamily="34" charset="-122"/>
                <a:ea typeface="微软雅黑" panose="020B0503020204020204" pitchFamily="34" charset="-122"/>
              </a:rPr>
              <a:t>当退化模型中噪声</a:t>
            </a:r>
            <a:r>
              <a:rPr lang="en-US" altLang="zh-CN" sz="1600" b="1" dirty="0">
                <a:solidFill>
                  <a:schemeClr val="tx1"/>
                </a:solidFill>
                <a:latin typeface="微软雅黑" panose="020B0503020204020204" pitchFamily="34" charset="-122"/>
                <a:ea typeface="微软雅黑" panose="020B0503020204020204" pitchFamily="34" charset="-122"/>
              </a:rPr>
              <a:t>w</a:t>
            </a:r>
            <a:r>
              <a:rPr lang="zh-CN" altLang="en-US" sz="1600" b="1" dirty="0">
                <a:solidFill>
                  <a:schemeClr val="tx1"/>
                </a:solidFill>
                <a:latin typeface="微软雅黑" panose="020B0503020204020204" pitchFamily="34" charset="-122"/>
                <a:ea typeface="微软雅黑" panose="020B0503020204020204" pitchFamily="34" charset="-122"/>
              </a:rPr>
              <a:t>取多元正态密度时，恢复图像</a:t>
            </a:r>
            <a:r>
              <a:rPr lang="en-US" altLang="zh-CN" sz="1600" b="1"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的</a:t>
            </a:r>
            <a:r>
              <a:rPr lang="en-US" altLang="zh-CN" sz="1600" b="1" dirty="0">
                <a:solidFill>
                  <a:schemeClr val="tx1"/>
                </a:solidFill>
                <a:latin typeface="微软雅黑" panose="020B0503020204020204" pitchFamily="34" charset="-122"/>
                <a:ea typeface="微软雅黑" panose="020B0503020204020204" pitchFamily="34" charset="-122"/>
              </a:rPr>
              <a:t>MAP</a:t>
            </a:r>
            <a:r>
              <a:rPr lang="zh-CN" altLang="en-US" sz="1600" b="1" dirty="0">
                <a:solidFill>
                  <a:schemeClr val="tx1"/>
                </a:solidFill>
                <a:latin typeface="微软雅黑" panose="020B0503020204020204" pitchFamily="34" charset="-122"/>
                <a:ea typeface="微软雅黑" panose="020B0503020204020204" pitchFamily="34" charset="-122"/>
              </a:rPr>
              <a:t>估计：</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a:spcBef>
                <a:spcPts val="1200"/>
              </a:spcBef>
              <a:defRPr/>
            </a:pPr>
            <a:r>
              <a:rPr lang="zh-CN" altLang="en-US" sz="1600" b="1" dirty="0">
                <a:solidFill>
                  <a:schemeClr val="tx1"/>
                </a:solidFill>
                <a:latin typeface="微软雅黑" panose="020B0503020204020204" pitchFamily="34" charset="-122"/>
                <a:ea typeface="微软雅黑" panose="020B0503020204020204" pitchFamily="34" charset="-122"/>
              </a:rPr>
              <a:t>当噪声向量各个分量</a:t>
            </a:r>
            <a:r>
              <a:rPr lang="en-US" altLang="zh-CN" sz="1600" b="1" dirty="0">
                <a:solidFill>
                  <a:schemeClr val="tx1"/>
                </a:solidFill>
                <a:latin typeface="微软雅黑" panose="020B0503020204020204" pitchFamily="34" charset="-122"/>
                <a:ea typeface="微软雅黑" panose="020B0503020204020204" pitchFamily="34" charset="-122"/>
              </a:rPr>
              <a:t>Gaussian</a:t>
            </a:r>
            <a:r>
              <a:rPr lang="zh-CN" altLang="en-US" sz="1600" b="1" dirty="0">
                <a:solidFill>
                  <a:schemeClr val="tx1"/>
                </a:solidFill>
                <a:latin typeface="微软雅黑" panose="020B0503020204020204" pitchFamily="34" charset="-122"/>
                <a:ea typeface="微软雅黑" panose="020B0503020204020204" pitchFamily="34" charset="-122"/>
              </a:rPr>
              <a:t>独立同分布并且图像统计模型为：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恢复图像</a:t>
            </a:r>
            <a:r>
              <a:rPr lang="en-US" altLang="zh-CN" sz="1600" b="1" dirty="0">
                <a:solidFill>
                  <a:schemeClr val="tx1"/>
                </a:solidFill>
                <a:latin typeface="微软雅黑" panose="020B0503020204020204" pitchFamily="34" charset="-122"/>
                <a:ea typeface="微软雅黑" panose="020B0503020204020204" pitchFamily="34" charset="-122"/>
              </a:rPr>
              <a:t>u</a:t>
            </a:r>
            <a:r>
              <a:rPr lang="zh-CN" altLang="en-US" sz="1600" b="1" dirty="0">
                <a:solidFill>
                  <a:schemeClr val="tx1"/>
                </a:solidFill>
                <a:latin typeface="微软雅黑" panose="020B0503020204020204" pitchFamily="34" charset="-122"/>
                <a:ea typeface="微软雅黑" panose="020B0503020204020204" pitchFamily="34" charset="-122"/>
              </a:rPr>
              <a:t>的</a:t>
            </a:r>
            <a:r>
              <a:rPr lang="en-US" altLang="zh-CN" sz="1600" b="1" dirty="0">
                <a:solidFill>
                  <a:schemeClr val="tx1"/>
                </a:solidFill>
                <a:latin typeface="微软雅黑" panose="020B0503020204020204" pitchFamily="34" charset="-122"/>
                <a:ea typeface="微软雅黑" panose="020B0503020204020204" pitchFamily="34" charset="-122"/>
              </a:rPr>
              <a:t>MAP</a:t>
            </a:r>
            <a:r>
              <a:rPr lang="zh-CN" altLang="en-US" sz="1600" b="1" dirty="0">
                <a:solidFill>
                  <a:schemeClr val="tx1"/>
                </a:solidFill>
                <a:latin typeface="微软雅黑" panose="020B0503020204020204" pitchFamily="34" charset="-122"/>
                <a:ea typeface="微软雅黑" panose="020B0503020204020204" pitchFamily="34" charset="-122"/>
              </a:rPr>
              <a:t>估计即退化为：</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59946" y="104707"/>
            <a:ext cx="267656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6.6 </a:t>
            </a:r>
            <a:r>
              <a:rPr lang="zh-CN" altLang="en-US" sz="1600" b="1" dirty="0">
                <a:solidFill>
                  <a:srgbClr val="000000"/>
                </a:solidFill>
                <a:latin typeface="微软雅黑" panose="020B0503020204020204" pitchFamily="34" charset="-122"/>
                <a:ea typeface="微软雅黑" panose="020B0503020204020204" pitchFamily="34" charset="-122"/>
              </a:rPr>
              <a:t>贝叶斯推断</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2503174" y="1021731"/>
          <a:ext cx="1851640" cy="671816"/>
        </p:xfrm>
        <a:graphic>
          <a:graphicData uri="http://schemas.openxmlformats.org/presentationml/2006/ole">
            <mc:AlternateContent xmlns:mc="http://schemas.openxmlformats.org/markup-compatibility/2006">
              <mc:Choice xmlns:v="urn:schemas-microsoft-com:vml" Requires="v">
                <p:oleObj spid="_x0000_s62549" name="Equation" r:id="rId1" imgW="1410970" imgH="513080" progId="Equation.DSMT4">
                  <p:embed/>
                </p:oleObj>
              </mc:Choice>
              <mc:Fallback>
                <p:oleObj name="Equation" r:id="rId1" imgW="1410970" imgH="513080" progId="Equation.DSMT4">
                  <p:embed/>
                  <p:pic>
                    <p:nvPicPr>
                      <p:cNvPr id="0" name="图片 3"/>
                      <p:cNvPicPr/>
                      <p:nvPr/>
                    </p:nvPicPr>
                    <p:blipFill>
                      <a:blip r:embed="rId2"/>
                      <a:stretch>
                        <a:fillRect/>
                      </a:stretch>
                    </p:blipFill>
                    <p:spPr>
                      <a:xfrm>
                        <a:off x="2503174" y="1021731"/>
                        <a:ext cx="1851640" cy="67181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639369" y="1693547"/>
          <a:ext cx="1579245" cy="425727"/>
        </p:xfrm>
        <a:graphic>
          <a:graphicData uri="http://schemas.openxmlformats.org/presentationml/2006/ole">
            <mc:AlternateContent xmlns:mc="http://schemas.openxmlformats.org/markup-compatibility/2006">
              <mc:Choice xmlns:v="urn:schemas-microsoft-com:vml" Requires="v">
                <p:oleObj spid="_x0000_s62550" name="Equation" r:id="rId3" imgW="1229360" imgH="333375" progId="Equation.DSMT4">
                  <p:embed/>
                </p:oleObj>
              </mc:Choice>
              <mc:Fallback>
                <p:oleObj name="Equation" r:id="rId3" imgW="1229360" imgH="333375" progId="Equation.DSMT4">
                  <p:embed/>
                  <p:pic>
                    <p:nvPicPr>
                      <p:cNvPr id="0" name="图片 6"/>
                      <p:cNvPicPr/>
                      <p:nvPr/>
                    </p:nvPicPr>
                    <p:blipFill>
                      <a:blip r:embed="rId4"/>
                      <a:stretch>
                        <a:fillRect/>
                      </a:stretch>
                    </p:blipFill>
                    <p:spPr>
                      <a:xfrm>
                        <a:off x="2639369" y="1693547"/>
                        <a:ext cx="1579245" cy="42572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767122" y="2303252"/>
          <a:ext cx="1323741" cy="425726"/>
        </p:xfrm>
        <a:graphic>
          <a:graphicData uri="http://schemas.openxmlformats.org/presentationml/2006/ole">
            <mc:AlternateContent xmlns:mc="http://schemas.openxmlformats.org/markup-compatibility/2006">
              <mc:Choice xmlns:v="urn:schemas-microsoft-com:vml" Requires="v">
                <p:oleObj spid="_x0000_s62551" name="Equation" r:id="rId5" imgW="942975" imgH="304165" progId="Equation.DSMT4">
                  <p:embed/>
                </p:oleObj>
              </mc:Choice>
              <mc:Fallback>
                <p:oleObj name="Equation" r:id="rId5" imgW="942975" imgH="304165" progId="Equation.DSMT4">
                  <p:embed/>
                  <p:pic>
                    <p:nvPicPr>
                      <p:cNvPr id="0" name="图片 7"/>
                      <p:cNvPicPr/>
                      <p:nvPr/>
                    </p:nvPicPr>
                    <p:blipFill>
                      <a:blip r:embed="rId6"/>
                      <a:stretch>
                        <a:fillRect/>
                      </a:stretch>
                    </p:blipFill>
                    <p:spPr>
                      <a:xfrm>
                        <a:off x="2767122" y="2303252"/>
                        <a:ext cx="1323741" cy="42572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193371" y="3024227"/>
          <a:ext cx="2471239" cy="425726"/>
        </p:xfrm>
        <a:graphic>
          <a:graphicData uri="http://schemas.openxmlformats.org/presentationml/2006/ole">
            <mc:AlternateContent xmlns:mc="http://schemas.openxmlformats.org/markup-compatibility/2006">
              <mc:Choice xmlns:v="urn:schemas-microsoft-com:vml" Requires="v">
                <p:oleObj spid="_x0000_s62552" name="Equation" r:id="rId7" imgW="1924050" imgH="333375" progId="Equation.DSMT4">
                  <p:embed/>
                </p:oleObj>
              </mc:Choice>
              <mc:Fallback>
                <p:oleObj name="Equation" r:id="rId7" imgW="1924050" imgH="333375" progId="Equation.DSMT4">
                  <p:embed/>
                  <p:pic>
                    <p:nvPicPr>
                      <p:cNvPr id="0" name="图片 8"/>
                      <p:cNvPicPr/>
                      <p:nvPr/>
                    </p:nvPicPr>
                    <p:blipFill>
                      <a:blip r:embed="rId8"/>
                      <a:stretch>
                        <a:fillRect/>
                      </a:stretch>
                    </p:blipFill>
                    <p:spPr>
                      <a:xfrm>
                        <a:off x="2193371" y="3024227"/>
                        <a:ext cx="2471239" cy="425726"/>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005796" y="3869131"/>
          <a:ext cx="2846387" cy="485775"/>
        </p:xfrm>
        <a:graphic>
          <a:graphicData uri="http://schemas.openxmlformats.org/presentationml/2006/ole">
            <mc:AlternateContent xmlns:mc="http://schemas.openxmlformats.org/markup-compatibility/2006">
              <mc:Choice xmlns:v="urn:schemas-microsoft-com:vml" Requires="v">
                <p:oleObj spid="_x0000_s62553" name="Equation" r:id="rId9" imgW="2828290" imgH="484505" progId="Equation.DSMT4">
                  <p:embed/>
                </p:oleObj>
              </mc:Choice>
              <mc:Fallback>
                <p:oleObj name="Equation" r:id="rId9" imgW="2828290" imgH="484505" progId="Equation.DSMT4">
                  <p:embed/>
                  <p:pic>
                    <p:nvPicPr>
                      <p:cNvPr id="0" name="图片 10"/>
                      <p:cNvPicPr/>
                      <p:nvPr/>
                    </p:nvPicPr>
                    <p:blipFill>
                      <a:blip r:embed="rId10"/>
                      <a:stretch>
                        <a:fillRect/>
                      </a:stretch>
                    </p:blipFill>
                    <p:spPr>
                      <a:xfrm>
                        <a:off x="2005796" y="3869131"/>
                        <a:ext cx="2846387" cy="48577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283895" y="4537745"/>
          <a:ext cx="2611618" cy="485775"/>
        </p:xfrm>
        <a:graphic>
          <a:graphicData uri="http://schemas.openxmlformats.org/presentationml/2006/ole">
            <mc:AlternateContent xmlns:mc="http://schemas.openxmlformats.org/markup-compatibility/2006">
              <mc:Choice xmlns:v="urn:schemas-microsoft-com:vml" Requires="v">
                <p:oleObj spid="_x0000_s62554" name="Equation" r:id="rId11" imgW="1781810" imgH="333375" progId="Equation.DSMT4">
                  <p:embed/>
                </p:oleObj>
              </mc:Choice>
              <mc:Fallback>
                <p:oleObj name="Equation" r:id="rId11" imgW="1781810" imgH="333375" progId="Equation.DSMT4">
                  <p:embed/>
                  <p:pic>
                    <p:nvPicPr>
                      <p:cNvPr id="0" name="图片 11"/>
                      <p:cNvPicPr/>
                      <p:nvPr/>
                    </p:nvPicPr>
                    <p:blipFill>
                      <a:blip r:embed="rId12"/>
                      <a:stretch>
                        <a:fillRect/>
                      </a:stretch>
                    </p:blipFill>
                    <p:spPr>
                      <a:xfrm>
                        <a:off x="2283895" y="4537745"/>
                        <a:ext cx="2611618" cy="485775"/>
                      </a:xfrm>
                      <a:prstGeom prst="rect">
                        <a:avLst/>
                      </a:prstGeom>
                    </p:spPr>
                  </p:pic>
                </p:oleObj>
              </mc:Fallback>
            </mc:AlternateContent>
          </a:graphicData>
        </a:graphic>
      </p:graphicFrame>
      <p:sp>
        <p:nvSpPr>
          <p:cNvPr id="20" name="日期占位符 19"/>
          <p:cNvSpPr>
            <a:spLocks noGrp="1"/>
          </p:cNvSpPr>
          <p:nvPr>
            <p:ph type="dt" sz="half" idx="10"/>
          </p:nvPr>
        </p:nvSpPr>
        <p:spPr/>
        <p:txBody>
          <a:bodyPr/>
          <a:lstStyle/>
          <a:p>
            <a:fld id="{65BB7876-32F6-4515-9585-E58CE29FF780}" type="datetime1">
              <a:rPr lang="zh-CN" altLang="en-US" smtClean="0"/>
            </a:fld>
            <a:endParaRPr lang="en-US" dirty="0"/>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
        <p:nvSpPr>
          <p:cNvPr id="13" name="文本框 12"/>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贝叶斯方法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268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正则化参数作用</a:t>
            </a:r>
            <a:r>
              <a:rPr lang="zh-CN" altLang="en-US" sz="1600" b="1" dirty="0">
                <a:solidFill>
                  <a:srgbClr val="FF0000"/>
                </a:solidFill>
                <a:latin typeface="微软雅黑" panose="020B0503020204020204" pitchFamily="34" charset="-122"/>
                <a:ea typeface="微软雅黑" panose="020B0503020204020204" pitchFamily="34" charset="-122"/>
              </a:rPr>
              <a:t>【平衡是一门</a:t>
            </a:r>
            <a:r>
              <a:rPr lang="zh-CN" altLang="en-US" sz="1600" b="1" dirty="0">
                <a:solidFill>
                  <a:srgbClr val="FF0000"/>
                </a:solidFill>
                <a:latin typeface="微软雅黑" panose="020B0503020204020204" pitchFamily="34" charset="-122"/>
                <a:ea typeface="微软雅黑" panose="020B0503020204020204" pitchFamily="34" charset="-122"/>
              </a:rPr>
              <a:t>艺术】</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 优化模型往往包含</a:t>
            </a:r>
            <a:r>
              <a:rPr lang="zh-CN" altLang="en-US" sz="1600" b="1" dirty="0">
                <a:solidFill>
                  <a:srgbClr val="FF0000"/>
                </a:solidFill>
                <a:latin typeface="微软雅黑" panose="020B0503020204020204" pitchFamily="34" charset="-122"/>
                <a:ea typeface="微软雅黑" panose="020B0503020204020204" pitchFamily="34" charset="-122"/>
              </a:rPr>
              <a:t>数据保真项</a:t>
            </a:r>
            <a:r>
              <a:rPr lang="zh-CN" altLang="en-US" sz="1600" b="1" dirty="0">
                <a:solidFill>
                  <a:schemeClr val="tx1"/>
                </a:solidFill>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先验正则项</a:t>
            </a:r>
            <a:r>
              <a:rPr lang="zh-CN" altLang="en-US" sz="1600" b="1" dirty="0">
                <a:solidFill>
                  <a:schemeClr val="tx1"/>
                </a:solidFill>
                <a:latin typeface="微软雅黑" panose="020B0503020204020204" pitchFamily="34" charset="-122"/>
                <a:ea typeface="微软雅黑" panose="020B0503020204020204" pitchFamily="34" charset="-122"/>
              </a:rPr>
              <a:t>，正则化参数平衡两项的作用。</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6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 从数学上讲，上述模型的解    是正则解，是与参数   相关的。随着参数   逐渐增大，正则化惩罚越大，得到的解光滑性（正则性）逐渐增强；但是随着   逐渐增加，数据保真项的作用降低，其正则解也将偏离原始观测图像。</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384300" y="1668780"/>
          <a:ext cx="3659505" cy="496570"/>
        </p:xfrm>
        <a:graphic>
          <a:graphicData uri="http://schemas.openxmlformats.org/presentationml/2006/ole">
            <mc:AlternateContent xmlns:mc="http://schemas.openxmlformats.org/markup-compatibility/2006">
              <mc:Choice xmlns:v="urn:schemas-microsoft-com:vml" Requires="v">
                <p:oleObj spid="_x0000_s63559" name="Equation" r:id="rId1" imgW="2314575" imgH="304165" progId="Equation.DSMT4">
                  <p:embed/>
                </p:oleObj>
              </mc:Choice>
              <mc:Fallback>
                <p:oleObj name="Equation" r:id="rId1" imgW="2314575" imgH="304165" progId="Equation.DSMT4">
                  <p:embed/>
                  <p:pic>
                    <p:nvPicPr>
                      <p:cNvPr id="0" name="图片 1"/>
                      <p:cNvPicPr/>
                      <p:nvPr/>
                    </p:nvPicPr>
                    <p:blipFill>
                      <a:blip r:embed="rId2"/>
                      <a:stretch>
                        <a:fillRect/>
                      </a:stretch>
                    </p:blipFill>
                    <p:spPr>
                      <a:xfrm>
                        <a:off x="1384300" y="1668780"/>
                        <a:ext cx="3659505" cy="49657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8580" y="2243809"/>
          <a:ext cx="286140" cy="299267"/>
        </p:xfrm>
        <a:graphic>
          <a:graphicData uri="http://schemas.openxmlformats.org/presentationml/2006/ole">
            <mc:AlternateContent xmlns:mc="http://schemas.openxmlformats.org/markup-compatibility/2006">
              <mc:Choice xmlns:v="urn:schemas-microsoft-com:vml" Requires="v">
                <p:oleObj spid="_x0000_s63560" name="Equation" r:id="rId3" imgW="172720" imgH="181610" progId="Equation.DSMT4">
                  <p:embed/>
                </p:oleObj>
              </mc:Choice>
              <mc:Fallback>
                <p:oleObj name="Equation" r:id="rId3" imgW="172720" imgH="181610" progId="Equation.DSMT4">
                  <p:embed/>
                  <p:pic>
                    <p:nvPicPr>
                      <p:cNvPr id="0" name="图片 3"/>
                      <p:cNvPicPr/>
                      <p:nvPr/>
                    </p:nvPicPr>
                    <p:blipFill>
                      <a:blip r:embed="rId4"/>
                      <a:stretch>
                        <a:fillRect/>
                      </a:stretch>
                    </p:blipFill>
                    <p:spPr>
                      <a:xfrm>
                        <a:off x="3188580" y="2243809"/>
                        <a:ext cx="286140" cy="2992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234165" y="2274862"/>
          <a:ext cx="192692" cy="237159"/>
        </p:xfrm>
        <a:graphic>
          <a:graphicData uri="http://schemas.openxmlformats.org/presentationml/2006/ole">
            <mc:AlternateContent xmlns:mc="http://schemas.openxmlformats.org/markup-compatibility/2006">
              <mc:Choice xmlns:v="urn:schemas-microsoft-com:vml" Requires="v">
                <p:oleObj spid="_x0000_s63561" name="Equation" r:id="rId5" imgW="125730" imgH="153035" progId="Equation.DSMT4">
                  <p:embed/>
                </p:oleObj>
              </mc:Choice>
              <mc:Fallback>
                <p:oleObj name="Equation" r:id="rId5" imgW="125730" imgH="153035" progId="Equation.DSMT4">
                  <p:embed/>
                  <p:pic>
                    <p:nvPicPr>
                      <p:cNvPr id="0" name="图片 9"/>
                      <p:cNvPicPr/>
                      <p:nvPr/>
                    </p:nvPicPr>
                    <p:blipFill>
                      <a:blip r:embed="rId6"/>
                      <a:stretch>
                        <a:fillRect/>
                      </a:stretch>
                    </p:blipFill>
                    <p:spPr>
                      <a:xfrm>
                        <a:off x="5234165" y="2274862"/>
                        <a:ext cx="192692" cy="237159"/>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04803" y="2512021"/>
          <a:ext cx="192692" cy="237159"/>
        </p:xfrm>
        <a:graphic>
          <a:graphicData uri="http://schemas.openxmlformats.org/presentationml/2006/ole">
            <mc:AlternateContent xmlns:mc="http://schemas.openxmlformats.org/markup-compatibility/2006">
              <mc:Choice xmlns:v="urn:schemas-microsoft-com:vml" Requires="v">
                <p:oleObj spid="_x0000_s63562" name="Equation" r:id="rId7" imgW="125730" imgH="153035" progId="Equation.DSMT4">
                  <p:embed/>
                </p:oleObj>
              </mc:Choice>
              <mc:Fallback>
                <p:oleObj name="Equation" r:id="rId7" imgW="125730" imgH="153035" progId="Equation.DSMT4">
                  <p:embed/>
                  <p:pic>
                    <p:nvPicPr>
                      <p:cNvPr id="0" name="图片 11"/>
                      <p:cNvPicPr/>
                      <p:nvPr/>
                    </p:nvPicPr>
                    <p:blipFill>
                      <a:blip r:embed="rId6"/>
                      <a:stretch>
                        <a:fillRect/>
                      </a:stretch>
                    </p:blipFill>
                    <p:spPr>
                      <a:xfrm>
                        <a:off x="504803" y="2512021"/>
                        <a:ext cx="192692" cy="237159"/>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121492" y="2749180"/>
          <a:ext cx="192692" cy="237159"/>
        </p:xfrm>
        <a:graphic>
          <a:graphicData uri="http://schemas.openxmlformats.org/presentationml/2006/ole">
            <mc:AlternateContent xmlns:mc="http://schemas.openxmlformats.org/markup-compatibility/2006">
              <mc:Choice xmlns:v="urn:schemas-microsoft-com:vml" Requires="v">
                <p:oleObj spid="_x0000_s63563" name="Equation" r:id="rId8" imgW="125730" imgH="153035" progId="Equation.DSMT4">
                  <p:embed/>
                </p:oleObj>
              </mc:Choice>
              <mc:Fallback>
                <p:oleObj name="Equation" r:id="rId8" imgW="125730" imgH="153035" progId="Equation.DSMT4">
                  <p:embed/>
                  <p:pic>
                    <p:nvPicPr>
                      <p:cNvPr id="0" name="图片 13"/>
                      <p:cNvPicPr/>
                      <p:nvPr/>
                    </p:nvPicPr>
                    <p:blipFill>
                      <a:blip r:embed="rId6"/>
                      <a:stretch>
                        <a:fillRect/>
                      </a:stretch>
                    </p:blipFill>
                    <p:spPr>
                      <a:xfrm>
                        <a:off x="1121492" y="2749180"/>
                        <a:ext cx="192692" cy="237159"/>
                      </a:xfrm>
                      <a:prstGeom prst="rect">
                        <a:avLst/>
                      </a:prstGeom>
                    </p:spPr>
                  </p:pic>
                </p:oleObj>
              </mc:Fallback>
            </mc:AlternateContent>
          </a:graphicData>
        </a:graphic>
      </p:graphicFrame>
      <p:pic>
        <p:nvPicPr>
          <p:cNvPr id="15" name="图片 14"/>
          <p:cNvPicPr>
            <a:picLocks noChangeAspect="1"/>
          </p:cNvPicPr>
          <p:nvPr/>
        </p:nvPicPr>
        <p:blipFill>
          <a:blip r:embed="rId9" cstate="print"/>
          <a:srcRect/>
          <a:stretch>
            <a:fillRect/>
          </a:stretch>
        </p:blipFill>
        <p:spPr bwMode="auto">
          <a:xfrm>
            <a:off x="1384027" y="3186231"/>
            <a:ext cx="4181386" cy="1674974"/>
          </a:xfrm>
          <a:prstGeom prst="rect">
            <a:avLst/>
          </a:prstGeom>
          <a:noFill/>
          <a:ln w="9525">
            <a:noFill/>
            <a:miter lim="800000"/>
            <a:headEnd/>
            <a:tailEnd/>
          </a:ln>
        </p:spPr>
      </p:pic>
      <p:sp>
        <p:nvSpPr>
          <p:cNvPr id="16" name="文本框 15"/>
          <p:cNvSpPr txBox="1"/>
          <p:nvPr/>
        </p:nvSpPr>
        <p:spPr>
          <a:xfrm>
            <a:off x="1704944" y="4862341"/>
            <a:ext cx="3956161" cy="261610"/>
          </a:xfrm>
          <a:prstGeom prst="rect">
            <a:avLst/>
          </a:prstGeom>
          <a:noFill/>
        </p:spPr>
        <p:txBody>
          <a:bodyPr wrap="square">
            <a:spAutoFit/>
          </a:bodyPr>
          <a:lstStyle/>
          <a:p>
            <a:r>
              <a:rPr lang="zh-CN" altLang="en-US" sz="1100" dirty="0"/>
              <a:t>随着正则化参数递增得到的不同去噪图像及其信噪比曲线</a:t>
            </a:r>
            <a:endParaRPr lang="zh-CN" altLang="en-US" sz="1100" dirty="0"/>
          </a:p>
        </p:txBody>
      </p:sp>
      <p:sp>
        <p:nvSpPr>
          <p:cNvPr id="20" name="日期占位符 19"/>
          <p:cNvSpPr>
            <a:spLocks noGrp="1"/>
          </p:cNvSpPr>
          <p:nvPr>
            <p:ph type="dt" sz="half" idx="10"/>
          </p:nvPr>
        </p:nvSpPr>
        <p:spPr/>
        <p:txBody>
          <a:bodyPr/>
          <a:lstStyle/>
          <a:p>
            <a:fld id="{56F690C2-2039-4A30-929C-176543B39DF2}" type="datetime1">
              <a:rPr lang="zh-CN" altLang="en-US" smtClean="0"/>
            </a:fld>
            <a:endParaRPr lang="en-US" dirty="0"/>
          </a:p>
        </p:txBody>
      </p:sp>
      <p:sp>
        <p:nvSpPr>
          <p:cNvPr id="21" name="灯片编号占位符 20"/>
          <p:cNvSpPr>
            <a:spLocks noGrp="1"/>
          </p:cNvSpPr>
          <p:nvPr>
            <p:ph type="sldNum" sz="quarter" idx="12"/>
          </p:nvPr>
        </p:nvSpPr>
        <p:spPr/>
        <p:txBody>
          <a:bodyPr/>
          <a:lstStyle/>
          <a:p>
            <a:fld id="{48F63A3B-78C7-47BE-AE5E-E10140E04643}" type="slidenum">
              <a:rPr lang="en-US" smtClean="0"/>
            </a:fld>
            <a:endParaRPr lang="en-US" dirty="0"/>
          </a:p>
        </p:txBody>
      </p:sp>
      <p:sp>
        <p:nvSpPr>
          <p:cNvPr id="14" name="文本框 13"/>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74301"/>
            <a:ext cx="6536592"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正则化参数选取方法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2060"/>
                </a:solidFill>
                <a:latin typeface="微软雅黑" panose="020B0503020204020204" pitchFamily="34" charset="-122"/>
                <a:ea typeface="微软雅黑" panose="020B0503020204020204" pitchFamily="34" charset="-122"/>
              </a:rPr>
              <a:t>      正则化参数选取有两个代表性策略：先验的（</a:t>
            </a:r>
            <a:r>
              <a:rPr lang="en-US" altLang="zh-CN" sz="1600" b="1" dirty="0">
                <a:solidFill>
                  <a:srgbClr val="002060"/>
                </a:solidFill>
                <a:latin typeface="微软雅黑" panose="020B0503020204020204" pitchFamily="34" charset="-122"/>
                <a:ea typeface="微软雅黑" panose="020B0503020204020204" pitchFamily="34" charset="-122"/>
              </a:rPr>
              <a:t>Prior</a:t>
            </a:r>
            <a:r>
              <a:rPr lang="zh-CN" altLang="en-US" sz="1600" b="1" dirty="0">
                <a:solidFill>
                  <a:srgbClr val="002060"/>
                </a:solidFill>
                <a:latin typeface="微软雅黑" panose="020B0503020204020204" pitchFamily="34" charset="-122"/>
                <a:ea typeface="微软雅黑" panose="020B0503020204020204" pitchFamily="34" charset="-122"/>
              </a:rPr>
              <a:t>）和后验（</a:t>
            </a:r>
            <a:r>
              <a:rPr lang="en-US" altLang="zh-CN" sz="1600" b="1" dirty="0">
                <a:solidFill>
                  <a:srgbClr val="002060"/>
                </a:solidFill>
                <a:latin typeface="微软雅黑" panose="020B0503020204020204" pitchFamily="34" charset="-122"/>
                <a:ea typeface="微软雅黑" panose="020B0503020204020204" pitchFamily="34" charset="-122"/>
              </a:rPr>
              <a:t>Posterior</a:t>
            </a:r>
            <a:r>
              <a:rPr lang="zh-CN" altLang="en-US" sz="1600" b="1" dirty="0">
                <a:solidFill>
                  <a:srgbClr val="002060"/>
                </a:solidFill>
                <a:latin typeface="微软雅黑" panose="020B0503020204020204" pitchFamily="34" charset="-122"/>
                <a:ea typeface="微软雅黑" panose="020B0503020204020204" pitchFamily="34" charset="-122"/>
              </a:rPr>
              <a:t>）的。</a:t>
            </a:r>
            <a:endParaRPr lang="en-US" altLang="zh-CN" sz="1600" b="1" dirty="0">
              <a:solidFill>
                <a:srgbClr val="002060"/>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先验的方法是在求出正则解以前就已将正则化参数确定下来，而且是多值的。</a:t>
            </a:r>
            <a:endParaRPr lang="en-US" altLang="zh-CN" sz="1600" b="1" dirty="0">
              <a:solidFill>
                <a:schemeClr val="tx1"/>
              </a:solidFill>
              <a:latin typeface="微软雅黑" panose="020B0503020204020204" pitchFamily="34" charset="-122"/>
              <a:ea typeface="微软雅黑" panose="020B0503020204020204" pitchFamily="34" charset="-122"/>
            </a:endParaRPr>
          </a:p>
          <a:p>
            <a:pPr>
              <a:spcBef>
                <a:spcPts val="1600"/>
              </a:spcBef>
              <a:defRPr/>
            </a:pPr>
            <a:r>
              <a:rPr lang="zh-CN" altLang="en-US" sz="1600" b="1" dirty="0">
                <a:solidFill>
                  <a:schemeClr val="tx1"/>
                </a:solidFill>
                <a:latin typeface="微软雅黑" panose="020B0503020204020204" pitchFamily="34" charset="-122"/>
                <a:ea typeface="微软雅黑" panose="020B0503020204020204" pitchFamily="34" charset="-122"/>
              </a:rPr>
              <a:t>参数的后验方法，即在计算正则解的过程中根据一定的原则来确定与原始图像的误差水平相匹配的正则化参数。主要方法有：</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a:t>
            </a:r>
            <a:r>
              <a:rPr lang="zh-CN" altLang="en-US" sz="1600" b="1" dirty="0">
                <a:solidFill>
                  <a:schemeClr val="tx1"/>
                </a:solidFill>
                <a:latin typeface="微软雅黑" panose="020B0503020204020204" pitchFamily="34" charset="-122"/>
                <a:ea typeface="微软雅黑" panose="020B0503020204020204" pitchFamily="34" charset="-122"/>
              </a:rPr>
              <a:t>）以偏差原理及其广义偏差原理为代表的方法</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2</a:t>
            </a: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L</a:t>
            </a:r>
            <a:r>
              <a:rPr lang="zh-CN" altLang="en-US" sz="1600" b="1" dirty="0">
                <a:solidFill>
                  <a:schemeClr val="tx1"/>
                </a:solidFill>
                <a:latin typeface="微软雅黑" panose="020B0503020204020204" pitchFamily="34" charset="-122"/>
                <a:ea typeface="微软雅黑" panose="020B0503020204020204" pitchFamily="34" charset="-122"/>
              </a:rPr>
              <a:t>曲线</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6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3</a:t>
            </a:r>
            <a:r>
              <a:rPr lang="zh-CN" altLang="en-US" sz="1600" b="1" dirty="0">
                <a:solidFill>
                  <a:schemeClr val="tx1"/>
                </a:solidFill>
                <a:latin typeface="微软雅黑" panose="020B0503020204020204" pitchFamily="34" charset="-122"/>
                <a:ea typeface="微软雅黑" panose="020B0503020204020204" pitchFamily="34" charset="-122"/>
              </a:rPr>
              <a:t>）广义交叉验证（</a:t>
            </a:r>
            <a:r>
              <a:rPr lang="en-US" altLang="zh-CN" sz="1600" b="1" dirty="0">
                <a:solidFill>
                  <a:schemeClr val="tx1"/>
                </a:solidFill>
                <a:latin typeface="微软雅黑" panose="020B0503020204020204" pitchFamily="34" charset="-122"/>
                <a:ea typeface="微软雅黑" panose="020B0503020204020204" pitchFamily="34" charset="-122"/>
              </a:rPr>
              <a:t>GCV</a:t>
            </a:r>
            <a:r>
              <a:rPr lang="zh-CN" altLang="en-US" sz="1600" b="1" dirty="0">
                <a:solidFill>
                  <a:schemeClr val="tx1"/>
                </a:solidFill>
                <a:latin typeface="微软雅黑" panose="020B0503020204020204" pitchFamily="34" charset="-122"/>
                <a:ea typeface="微软雅黑" panose="020B0503020204020204" pitchFamily="34" charset="-122"/>
              </a:rPr>
              <a:t>）方法</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FDD25B08-B166-4DEB-84C1-4DC9703E7301}" type="datetime1">
              <a:rPr lang="zh-CN" altLang="en-US" smtClean="0"/>
            </a:fld>
            <a:endParaRPr lang="en-US" dirty="0"/>
          </a:p>
        </p:txBody>
      </p:sp>
      <p:sp>
        <p:nvSpPr>
          <p:cNvPr id="10" name="灯片编号占位符 9"/>
          <p:cNvSpPr>
            <a:spLocks noGrp="1"/>
          </p:cNvSpPr>
          <p:nvPr>
            <p:ph type="sldNum" sz="quarter" idx="12"/>
          </p:nvPr>
        </p:nvSpPr>
        <p:spPr/>
        <p:txBody>
          <a:bodyPr/>
          <a:lstStyle/>
          <a:p>
            <a:fld id="{48F63A3B-78C7-47BE-AE5E-E10140E04643}" type="slidenum">
              <a:rPr lang="en-US" smtClean="0"/>
            </a:fld>
            <a:endParaRPr lang="en-US" dirty="0"/>
          </a:p>
        </p:txBody>
      </p:sp>
      <p:sp>
        <p:nvSpPr>
          <p:cNvPr id="8" name="文本框 7"/>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bwMode="auto">
          <a:xfrm>
            <a:off x="321408" y="561542"/>
            <a:ext cx="6536592" cy="383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200"/>
              </a:spcBef>
              <a:defRPr/>
            </a:pPr>
            <a:r>
              <a:rPr lang="zh-CN" altLang="en-US" sz="1600" b="1" dirty="0">
                <a:solidFill>
                  <a:srgbClr val="000066"/>
                </a:solidFill>
                <a:latin typeface="微软雅黑" panose="020B0503020204020204" pitchFamily="34" charset="-122"/>
                <a:ea typeface="微软雅黑" panose="020B0503020204020204" pitchFamily="34" charset="-122"/>
              </a:rPr>
              <a:t>偏差原理</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rgbClr val="000066"/>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一种最普遍的选取正则参数的后验方法是所谓的偏差原理（</a:t>
            </a:r>
            <a:r>
              <a:rPr lang="en-US" altLang="zh-CN" sz="1600" b="1" dirty="0">
                <a:solidFill>
                  <a:schemeClr val="tx1"/>
                </a:solidFill>
                <a:latin typeface="微软雅黑" panose="020B0503020204020204" pitchFamily="34" charset="-122"/>
                <a:ea typeface="微软雅黑" panose="020B0503020204020204" pitchFamily="34" charset="-122"/>
              </a:rPr>
              <a:t>Discrepancy principle</a:t>
            </a:r>
            <a:r>
              <a:rPr lang="zh-CN" altLang="en-US" sz="1600" b="1" dirty="0">
                <a:solidFill>
                  <a:schemeClr val="tx1"/>
                </a:solidFill>
                <a:latin typeface="微软雅黑" panose="020B0503020204020204" pitchFamily="34" charset="-122"/>
                <a:ea typeface="微软雅黑" panose="020B0503020204020204" pitchFamily="34" charset="-122"/>
              </a:rPr>
              <a:t>）和广义偏差原理。</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偏差原理结论：如果      是单值函数，则当                   时，存在这样的            ，使得</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zh-CN" altLang="en-US" sz="1600" b="1" dirty="0">
                <a:solidFill>
                  <a:schemeClr val="tx1"/>
                </a:solidFill>
                <a:latin typeface="微软雅黑" panose="020B0503020204020204" pitchFamily="34" charset="-122"/>
                <a:ea typeface="微软雅黑" panose="020B0503020204020204" pitchFamily="34" charset="-122"/>
              </a:rPr>
              <a:t>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正则化参数与原始观测数据的误差水平密切相关。当已知噪声的能量有最大上界即             ，则        ；对于随机噪声，设置为噪声的方差              。</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0" indent="0">
              <a:spcBef>
                <a:spcPts val="1200"/>
              </a:spcBef>
              <a:buNone/>
              <a:defRPr/>
            </a:pP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47187" y="116778"/>
            <a:ext cx="3397546" cy="338554"/>
          </a:xfrm>
          <a:prstGeom prst="rect">
            <a:avLst/>
          </a:prstGeom>
          <a:noFill/>
        </p:spPr>
        <p:txBody>
          <a:bodyPr wrap="square" rtlCol="0">
            <a:spAutoFit/>
          </a:bodyPr>
          <a:lstStyle/>
          <a:p>
            <a:pPr algn="ctr"/>
            <a:r>
              <a:rPr lang="en-US" altLang="zh-CN" sz="1600" b="1" dirty="0">
                <a:solidFill>
                  <a:srgbClr val="000000"/>
                </a:solidFill>
                <a:latin typeface="微软雅黑" panose="020B0503020204020204" pitchFamily="34" charset="-122"/>
                <a:ea typeface="微软雅黑" panose="020B0503020204020204" pitchFamily="34" charset="-122"/>
              </a:rPr>
              <a:t>6.7  </a:t>
            </a:r>
            <a:r>
              <a:rPr lang="zh-CN" altLang="en-US" sz="1600" b="1" dirty="0">
                <a:solidFill>
                  <a:srgbClr val="000000"/>
                </a:solidFill>
                <a:latin typeface="微软雅黑" panose="020B0503020204020204" pitchFamily="34" charset="-122"/>
                <a:ea typeface="微软雅黑" panose="020B0503020204020204" pitchFamily="34" charset="-122"/>
              </a:rPr>
              <a:t>正则化参数作用与选取方法</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2494707" y="1800211"/>
          <a:ext cx="427119" cy="297332"/>
        </p:xfrm>
        <a:graphic>
          <a:graphicData uri="http://schemas.openxmlformats.org/presentationml/2006/ole">
            <mc:AlternateContent xmlns:mc="http://schemas.openxmlformats.org/markup-compatibility/2006">
              <mc:Choice xmlns:v="urn:schemas-microsoft-com:vml" Requires="v">
                <p:oleObj spid="_x0000_s64625" name="Equation" r:id="rId1" imgW="287655" imgH="200025" progId="Equation.DSMT4">
                  <p:embed/>
                </p:oleObj>
              </mc:Choice>
              <mc:Fallback>
                <p:oleObj name="Equation" r:id="rId1" imgW="287655" imgH="200025" progId="Equation.DSMT4">
                  <p:embed/>
                  <p:pic>
                    <p:nvPicPr>
                      <p:cNvPr id="0" name="图片 1"/>
                      <p:cNvPicPr/>
                      <p:nvPr/>
                    </p:nvPicPr>
                    <p:blipFill>
                      <a:blip r:embed="rId2"/>
                      <a:stretch>
                        <a:fillRect/>
                      </a:stretch>
                    </p:blipFill>
                    <p:spPr>
                      <a:xfrm>
                        <a:off x="2494707" y="1800211"/>
                        <a:ext cx="427119" cy="29733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480710" y="1779036"/>
          <a:ext cx="1184165" cy="338333"/>
        </p:xfrm>
        <a:graphic>
          <a:graphicData uri="http://schemas.openxmlformats.org/presentationml/2006/ole">
            <mc:AlternateContent xmlns:mc="http://schemas.openxmlformats.org/markup-compatibility/2006">
              <mc:Choice xmlns:v="urn:schemas-microsoft-com:vml" Requires="v">
                <p:oleObj spid="_x0000_s64626" name="Equation" r:id="rId3" imgW="829310" imgH="237490" progId="Equation.DSMT4">
                  <p:embed/>
                </p:oleObj>
              </mc:Choice>
              <mc:Fallback>
                <p:oleObj name="Equation" r:id="rId3" imgW="829310" imgH="237490" progId="Equation.DSMT4">
                  <p:embed/>
                  <p:pic>
                    <p:nvPicPr>
                      <p:cNvPr id="0" name="图片 3"/>
                      <p:cNvPicPr/>
                      <p:nvPr/>
                    </p:nvPicPr>
                    <p:blipFill>
                      <a:blip r:embed="rId4"/>
                      <a:stretch>
                        <a:fillRect/>
                      </a:stretch>
                    </p:blipFill>
                    <p:spPr>
                      <a:xfrm>
                        <a:off x="4480710" y="1779036"/>
                        <a:ext cx="1184165" cy="338333"/>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704185" y="2059611"/>
          <a:ext cx="780120" cy="304662"/>
        </p:xfrm>
        <a:graphic>
          <a:graphicData uri="http://schemas.openxmlformats.org/presentationml/2006/ole">
            <mc:AlternateContent xmlns:mc="http://schemas.openxmlformats.org/markup-compatibility/2006">
              <mc:Choice xmlns:v="urn:schemas-microsoft-com:vml" Requires="v">
                <p:oleObj spid="_x0000_s64627" name="Equation" r:id="rId5" imgW="534670" imgH="208915" progId="Equation.DSMT4">
                  <p:embed/>
                </p:oleObj>
              </mc:Choice>
              <mc:Fallback>
                <p:oleObj name="Equation" r:id="rId5" imgW="534670" imgH="208915" progId="Equation.DSMT4">
                  <p:embed/>
                  <p:pic>
                    <p:nvPicPr>
                      <p:cNvPr id="0" name="图片 6"/>
                      <p:cNvPicPr/>
                      <p:nvPr/>
                    </p:nvPicPr>
                    <p:blipFill>
                      <a:blip r:embed="rId6"/>
                      <a:stretch>
                        <a:fillRect/>
                      </a:stretch>
                    </p:blipFill>
                    <p:spPr>
                      <a:xfrm>
                        <a:off x="704185" y="2059611"/>
                        <a:ext cx="780120" cy="30466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621553" y="2233506"/>
          <a:ext cx="1270337" cy="368595"/>
        </p:xfrm>
        <a:graphic>
          <a:graphicData uri="http://schemas.openxmlformats.org/presentationml/2006/ole">
            <mc:AlternateContent xmlns:mc="http://schemas.openxmlformats.org/markup-compatibility/2006">
              <mc:Choice xmlns:v="urn:schemas-microsoft-com:vml" Requires="v">
                <p:oleObj spid="_x0000_s64628" name="Equation" r:id="rId7" imgW="915670" imgH="266700" progId="Equation.DSMT4">
                  <p:embed/>
                </p:oleObj>
              </mc:Choice>
              <mc:Fallback>
                <p:oleObj name="Equation" r:id="rId7" imgW="915670" imgH="266700" progId="Equation.DSMT4">
                  <p:embed/>
                  <p:pic>
                    <p:nvPicPr>
                      <p:cNvPr id="0" name="图片 7"/>
                      <p:cNvPicPr/>
                      <p:nvPr/>
                    </p:nvPicPr>
                    <p:blipFill>
                      <a:blip r:embed="rId8"/>
                      <a:stretch>
                        <a:fillRect/>
                      </a:stretch>
                    </p:blipFill>
                    <p:spPr>
                      <a:xfrm>
                        <a:off x="2621553" y="2233506"/>
                        <a:ext cx="1270337" cy="36859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598245" y="2721070"/>
          <a:ext cx="1316952" cy="338333"/>
        </p:xfrm>
        <a:graphic>
          <a:graphicData uri="http://schemas.openxmlformats.org/presentationml/2006/ole">
            <mc:AlternateContent xmlns:mc="http://schemas.openxmlformats.org/markup-compatibility/2006">
              <mc:Choice xmlns:v="urn:schemas-microsoft-com:vml" Requires="v">
                <p:oleObj spid="_x0000_s64629" name="Equation" r:id="rId9" imgW="1143000" imgH="295275" progId="Equation.DSMT4">
                  <p:embed/>
                </p:oleObj>
              </mc:Choice>
              <mc:Fallback>
                <p:oleObj name="Equation" r:id="rId9" imgW="1143000" imgH="295275" progId="Equation.DSMT4">
                  <p:embed/>
                  <p:pic>
                    <p:nvPicPr>
                      <p:cNvPr id="0" name="图片 8"/>
                      <p:cNvPicPr/>
                      <p:nvPr/>
                    </p:nvPicPr>
                    <p:blipFill>
                      <a:blip r:embed="rId10"/>
                      <a:stretch>
                        <a:fillRect/>
                      </a:stretch>
                    </p:blipFill>
                    <p:spPr>
                      <a:xfrm>
                        <a:off x="2598245" y="2721070"/>
                        <a:ext cx="1316952" cy="338333"/>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1552696" y="3428763"/>
          <a:ext cx="756880" cy="341964"/>
        </p:xfrm>
        <a:graphic>
          <a:graphicData uri="http://schemas.openxmlformats.org/presentationml/2006/ole">
            <mc:AlternateContent xmlns:mc="http://schemas.openxmlformats.org/markup-compatibility/2006">
              <mc:Choice xmlns:v="urn:schemas-microsoft-com:vml" Requires="v">
                <p:oleObj spid="_x0000_s64630" name="Equation" r:id="rId11" imgW="525145" imgH="237490" progId="Equation.DSMT4">
                  <p:embed/>
                </p:oleObj>
              </mc:Choice>
              <mc:Fallback>
                <p:oleObj name="Equation" r:id="rId11" imgW="525145" imgH="237490" progId="Equation.DSMT4">
                  <p:embed/>
                  <p:pic>
                    <p:nvPicPr>
                      <p:cNvPr id="0" name="图片 9"/>
                      <p:cNvPicPr/>
                      <p:nvPr/>
                    </p:nvPicPr>
                    <p:blipFill>
                      <a:blip r:embed="rId12"/>
                      <a:stretch>
                        <a:fillRect/>
                      </a:stretch>
                    </p:blipFill>
                    <p:spPr>
                      <a:xfrm>
                        <a:off x="1552696" y="3428763"/>
                        <a:ext cx="756880" cy="341964"/>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2708266" y="3524946"/>
          <a:ext cx="548456" cy="245781"/>
        </p:xfrm>
        <a:graphic>
          <a:graphicData uri="http://schemas.openxmlformats.org/presentationml/2006/ole">
            <mc:AlternateContent xmlns:mc="http://schemas.openxmlformats.org/markup-compatibility/2006">
              <mc:Choice xmlns:v="urn:schemas-microsoft-com:vml" Requires="v">
                <p:oleObj spid="_x0000_s64631" name="Equation" r:id="rId13" imgW="381635" imgH="170815" progId="Equation.DSMT4">
                  <p:embed/>
                </p:oleObj>
              </mc:Choice>
              <mc:Fallback>
                <p:oleObj name="Equation" r:id="rId13" imgW="381635" imgH="170815" progId="Equation.DSMT4">
                  <p:embed/>
                  <p:pic>
                    <p:nvPicPr>
                      <p:cNvPr id="0" name="图片 10"/>
                      <p:cNvPicPr/>
                      <p:nvPr/>
                    </p:nvPicPr>
                    <p:blipFill>
                      <a:blip r:embed="rId14"/>
                      <a:stretch>
                        <a:fillRect/>
                      </a:stretch>
                    </p:blipFill>
                    <p:spPr>
                      <a:xfrm>
                        <a:off x="2708266" y="3524946"/>
                        <a:ext cx="548456" cy="245781"/>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527854" y="3758792"/>
          <a:ext cx="816101" cy="257716"/>
        </p:xfrm>
        <a:graphic>
          <a:graphicData uri="http://schemas.openxmlformats.org/presentationml/2006/ole">
            <mc:AlternateContent xmlns:mc="http://schemas.openxmlformats.org/markup-compatibility/2006">
              <mc:Choice xmlns:v="urn:schemas-microsoft-com:vml" Requires="v">
                <p:oleObj spid="_x0000_s64632" name="Equation" r:id="rId15" imgW="600710" imgH="190500" progId="Equation.DSMT4">
                  <p:embed/>
                </p:oleObj>
              </mc:Choice>
              <mc:Fallback>
                <p:oleObj name="Equation" r:id="rId15" imgW="600710" imgH="190500" progId="Equation.DSMT4">
                  <p:embed/>
                  <p:pic>
                    <p:nvPicPr>
                      <p:cNvPr id="0" name="图片 11"/>
                      <p:cNvPicPr/>
                      <p:nvPr/>
                    </p:nvPicPr>
                    <p:blipFill>
                      <a:blip r:embed="rId16"/>
                      <a:stretch>
                        <a:fillRect/>
                      </a:stretch>
                    </p:blipFill>
                    <p:spPr>
                      <a:xfrm>
                        <a:off x="527854" y="3758792"/>
                        <a:ext cx="816101" cy="257716"/>
                      </a:xfrm>
                      <a:prstGeom prst="rect">
                        <a:avLst/>
                      </a:prstGeom>
                    </p:spPr>
                  </p:pic>
                </p:oleObj>
              </mc:Fallback>
            </mc:AlternateContent>
          </a:graphicData>
        </a:graphic>
      </p:graphicFrame>
      <p:sp>
        <p:nvSpPr>
          <p:cNvPr id="34" name="日期占位符 33"/>
          <p:cNvSpPr>
            <a:spLocks noGrp="1"/>
          </p:cNvSpPr>
          <p:nvPr>
            <p:ph type="dt" sz="half" idx="10"/>
          </p:nvPr>
        </p:nvSpPr>
        <p:spPr/>
        <p:txBody>
          <a:bodyPr/>
          <a:lstStyle/>
          <a:p>
            <a:fld id="{5657EE2E-F7B2-4812-A15F-7025409A2A5C}" type="datetime1">
              <a:rPr lang="zh-CN" altLang="en-US" smtClean="0"/>
            </a:fld>
            <a:endParaRPr lang="en-US" dirty="0"/>
          </a:p>
        </p:txBody>
      </p:sp>
      <p:sp>
        <p:nvSpPr>
          <p:cNvPr id="35" name="灯片编号占位符 34"/>
          <p:cNvSpPr>
            <a:spLocks noGrp="1"/>
          </p:cNvSpPr>
          <p:nvPr>
            <p:ph type="sldNum" sz="quarter" idx="12"/>
          </p:nvPr>
        </p:nvSpPr>
        <p:spPr/>
        <p:txBody>
          <a:bodyPr/>
          <a:lstStyle/>
          <a:p>
            <a:fld id="{48F63A3B-78C7-47BE-AE5E-E10140E04643}" type="slidenum">
              <a:rPr lang="en-US" smtClean="0"/>
            </a:fld>
            <a:endParaRPr lang="en-US" dirty="0"/>
          </a:p>
        </p:txBody>
      </p:sp>
      <p:sp>
        <p:nvSpPr>
          <p:cNvPr id="19" name="文本框 18"/>
          <p:cNvSpPr txBox="1"/>
          <p:nvPr/>
        </p:nvSpPr>
        <p:spPr>
          <a:xfrm>
            <a:off x="5349519" y="196722"/>
            <a:ext cx="1214031"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参数选取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17037</Words>
  <Application>WPS 演示</Application>
  <PresentationFormat>自定义</PresentationFormat>
  <Paragraphs>1707</Paragraphs>
  <Slides>105</Slides>
  <Notes>14</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249</vt:i4>
      </vt:variant>
      <vt:variant>
        <vt:lpstr>幻灯片标题</vt:lpstr>
      </vt:variant>
      <vt:variant>
        <vt:i4>105</vt:i4>
      </vt:variant>
    </vt:vector>
  </HeadingPairs>
  <TitlesOfParts>
    <vt:vector size="373" baseType="lpstr">
      <vt:lpstr>Arial</vt:lpstr>
      <vt:lpstr>宋体</vt:lpstr>
      <vt:lpstr>Wingdings</vt:lpstr>
      <vt:lpstr>微软雅黑</vt:lpstr>
      <vt:lpstr>Raleway Black</vt:lpstr>
      <vt:lpstr>Verdana</vt:lpstr>
      <vt:lpstr>Times New Roman</vt:lpstr>
      <vt:lpstr>华文细黑</vt:lpstr>
      <vt:lpstr>黑体</vt:lpstr>
      <vt:lpstr>华文中宋</vt:lpstr>
      <vt:lpstr>Calibri</vt:lpstr>
      <vt:lpstr>Arial Unicode MS</vt:lpstr>
      <vt:lpstr>Calibri Light</vt:lpstr>
      <vt:lpstr>Wingdings</vt:lpstr>
      <vt:lpstr>Symbol</vt:lpstr>
      <vt:lpstr>Cambria Math</vt:lpstr>
      <vt:lpstr>Symbol</vt:lpstr>
      <vt:lpstr>Times New Roman</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Photoshop.Image.9</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4087</cp:revision>
  <cp:lastPrinted>2022-11-14T03:00:00Z</cp:lastPrinted>
  <dcterms:created xsi:type="dcterms:W3CDTF">2021-03-21T02:20:00Z</dcterms:created>
  <dcterms:modified xsi:type="dcterms:W3CDTF">2025-08-20T02:56:06Z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09B393BF86124E859CCE4D80B0F9A47A_13</vt:lpwstr>
  </property>
</Properties>
</file>